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322" r:id="rId2"/>
    <p:sldId id="265" r:id="rId3"/>
    <p:sldId id="305" r:id="rId4"/>
    <p:sldId id="306" r:id="rId5"/>
    <p:sldId id="310" r:id="rId6"/>
    <p:sldId id="257" r:id="rId7"/>
    <p:sldId id="320" r:id="rId8"/>
    <p:sldId id="258" r:id="rId9"/>
    <p:sldId id="266" r:id="rId10"/>
    <p:sldId id="267" r:id="rId11"/>
    <p:sldId id="268" r:id="rId12"/>
    <p:sldId id="269" r:id="rId13"/>
    <p:sldId id="272" r:id="rId14"/>
    <p:sldId id="270" r:id="rId15"/>
    <p:sldId id="273" r:id="rId16"/>
    <p:sldId id="271" r:id="rId17"/>
    <p:sldId id="274" r:id="rId18"/>
    <p:sldId id="275" r:id="rId19"/>
    <p:sldId id="276" r:id="rId20"/>
    <p:sldId id="277" r:id="rId21"/>
    <p:sldId id="312" r:id="rId22"/>
    <p:sldId id="278" r:id="rId23"/>
    <p:sldId id="279" r:id="rId24"/>
    <p:sldId id="283" r:id="rId25"/>
    <p:sldId id="280" r:id="rId26"/>
    <p:sldId id="284" r:id="rId27"/>
    <p:sldId id="285" r:id="rId28"/>
    <p:sldId id="323" r:id="rId29"/>
    <p:sldId id="281" r:id="rId30"/>
    <p:sldId id="324" r:id="rId31"/>
    <p:sldId id="314" r:id="rId32"/>
    <p:sldId id="282" r:id="rId33"/>
    <p:sldId id="325" r:id="rId34"/>
    <p:sldId id="326" r:id="rId35"/>
    <p:sldId id="327" r:id="rId36"/>
    <p:sldId id="307" r:id="rId37"/>
    <p:sldId id="308" r:id="rId38"/>
    <p:sldId id="309" r:id="rId39"/>
    <p:sldId id="259" r:id="rId40"/>
    <p:sldId id="288" r:id="rId41"/>
    <p:sldId id="290" r:id="rId42"/>
    <p:sldId id="291" r:id="rId43"/>
    <p:sldId id="292" r:id="rId44"/>
    <p:sldId id="316" r:id="rId45"/>
    <p:sldId id="317" r:id="rId46"/>
    <p:sldId id="319" r:id="rId47"/>
    <p:sldId id="318" r:id="rId48"/>
    <p:sldId id="289" r:id="rId49"/>
    <p:sldId id="293" r:id="rId50"/>
    <p:sldId id="294" r:id="rId51"/>
    <p:sldId id="295" r:id="rId52"/>
    <p:sldId id="296" r:id="rId53"/>
    <p:sldId id="297" r:id="rId54"/>
    <p:sldId id="321" r:id="rId55"/>
    <p:sldId id="298" r:id="rId56"/>
    <p:sldId id="299" r:id="rId57"/>
    <p:sldId id="300" r:id="rId58"/>
    <p:sldId id="30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B9AAEE"/>
    <a:srgbClr val="190649"/>
    <a:srgbClr val="512BD4"/>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佈景主題樣式 2 - 輔色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36"/>
    <p:restoredTop sz="94719"/>
  </p:normalViewPr>
  <p:slideViewPr>
    <p:cSldViewPr snapToGrid="0">
      <p:cViewPr varScale="1">
        <p:scale>
          <a:sx n="117" d="100"/>
          <a:sy n="117" d="100"/>
        </p:scale>
        <p:origin x="67" y="-54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F3B008-D246-46C8-AFBC-5F7416E331BF}" type="datetimeFigureOut">
              <a:rPr lang="zh-TW" altLang="en-US" smtClean="0"/>
              <a:t>2023/6/16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C7E5F3-409B-4BD9-B284-26A6501C2A87}" type="slidenum">
              <a:rPr lang="zh-TW" altLang="en-US" smtClean="0"/>
              <a:t>‹#›</a:t>
            </a:fld>
            <a:endParaRPr lang="zh-TW" altLang="en-US"/>
          </a:p>
        </p:txBody>
      </p:sp>
    </p:spTree>
    <p:extLst>
      <p:ext uri="{BB962C8B-B14F-4D97-AF65-F5344CB8AC3E}">
        <p14:creationId xmlns:p14="http://schemas.microsoft.com/office/powerpoint/2010/main" val="943767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dirty="0">
                <a:solidFill>
                  <a:srgbClr val="9650C8"/>
                </a:solidFill>
                <a:effectLst/>
                <a:latin typeface="Consolas" panose="020B0609020204030204" pitchFamily="49" charset="0"/>
              </a:rPr>
              <a:t>stateDiagram-v2</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endParaRPr lang="en-US" altLang="zh-TW" b="0" dirty="0">
              <a:solidFill>
                <a:srgbClr val="000000"/>
              </a:solidFill>
              <a:effectLst/>
              <a:latin typeface="Consolas" panose="020B0609020204030204" pitchFamily="49" charset="0"/>
            </a:endParaRPr>
          </a:p>
          <a:p>
            <a:endParaRPr lang="zh-TW" altLang="en-US" dirty="0"/>
          </a:p>
        </p:txBody>
      </p:sp>
      <p:sp>
        <p:nvSpPr>
          <p:cNvPr id="4" name="投影片編號版面配置區 3"/>
          <p:cNvSpPr>
            <a:spLocks noGrp="1"/>
          </p:cNvSpPr>
          <p:nvPr>
            <p:ph type="sldNum" sz="quarter" idx="5"/>
          </p:nvPr>
        </p:nvSpPr>
        <p:spPr/>
        <p:txBody>
          <a:bodyPr/>
          <a:lstStyle/>
          <a:p>
            <a:fld id="{EDC7E5F3-409B-4BD9-B284-26A6501C2A87}" type="slidenum">
              <a:rPr lang="zh-TW" altLang="en-US" smtClean="0"/>
              <a:t>22</a:t>
            </a:fld>
            <a:endParaRPr lang="zh-TW" altLang="en-US"/>
          </a:p>
        </p:txBody>
      </p:sp>
    </p:spTree>
    <p:extLst>
      <p:ext uri="{BB962C8B-B14F-4D97-AF65-F5344CB8AC3E}">
        <p14:creationId xmlns:p14="http://schemas.microsoft.com/office/powerpoint/2010/main" val="4017683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dirty="0">
                <a:solidFill>
                  <a:srgbClr val="9650C8"/>
                </a:solidFill>
                <a:effectLst/>
                <a:latin typeface="Consolas" panose="020B0609020204030204" pitchFamily="49" charset="0"/>
              </a:rPr>
              <a:t>stateDiagram-v2</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Register</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Verify</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Restrict</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Ban</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Allow</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Permit</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a:t>
            </a:r>
            <a:endParaRPr lang="en-US" altLang="zh-TW" b="0" dirty="0">
              <a:solidFill>
                <a:srgbClr val="000000"/>
              </a:solidFill>
              <a:effectLst/>
              <a:latin typeface="Consolas" panose="020B0609020204030204" pitchFamily="49" charset="0"/>
            </a:endParaRPr>
          </a:p>
          <a:p>
            <a:br>
              <a:rPr lang="en-US" altLang="zh-TW" b="0" dirty="0">
                <a:solidFill>
                  <a:srgbClr val="000000"/>
                </a:solidFill>
                <a:effectLst/>
                <a:latin typeface="Consolas" panose="020B0609020204030204" pitchFamily="49" charset="0"/>
              </a:rPr>
            </a:br>
            <a:endParaRPr lang="en-US" altLang="zh-TW" b="0" dirty="0">
              <a:solidFill>
                <a:srgbClr val="000000"/>
              </a:solidFill>
              <a:effectLst/>
              <a:latin typeface="Consolas" panose="020B0609020204030204" pitchFamily="49" charset="0"/>
            </a:endParaRPr>
          </a:p>
          <a:p>
            <a:endParaRPr lang="zh-TW" altLang="en-US" dirty="0"/>
          </a:p>
        </p:txBody>
      </p:sp>
      <p:sp>
        <p:nvSpPr>
          <p:cNvPr id="4" name="投影片編號版面配置區 3"/>
          <p:cNvSpPr>
            <a:spLocks noGrp="1"/>
          </p:cNvSpPr>
          <p:nvPr>
            <p:ph type="sldNum" sz="quarter" idx="5"/>
          </p:nvPr>
        </p:nvSpPr>
        <p:spPr/>
        <p:txBody>
          <a:bodyPr/>
          <a:lstStyle/>
          <a:p>
            <a:fld id="{EDC7E5F3-409B-4BD9-B284-26A6501C2A87}" type="slidenum">
              <a:rPr lang="zh-TW" altLang="en-US" smtClean="0"/>
              <a:t>23</a:t>
            </a:fld>
            <a:endParaRPr lang="zh-TW" altLang="en-US"/>
          </a:p>
        </p:txBody>
      </p:sp>
    </p:spTree>
    <p:extLst>
      <p:ext uri="{BB962C8B-B14F-4D97-AF65-F5344CB8AC3E}">
        <p14:creationId xmlns:p14="http://schemas.microsoft.com/office/powerpoint/2010/main" val="3330240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dirty="0">
                <a:solidFill>
                  <a:srgbClr val="9650C8"/>
                </a:solidFill>
                <a:effectLst/>
                <a:latin typeface="Consolas" panose="020B0609020204030204" pitchFamily="49" charset="0"/>
              </a:rPr>
              <a:t>stateDiagram-v2</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Register</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Verify</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Restrict</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Ban</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Allow</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Permit</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Login \n </a:t>
            </a:r>
            <a:r>
              <a:rPr lang="en-US" altLang="zh-TW" b="0" dirty="0" err="1">
                <a:solidFill>
                  <a:srgbClr val="AA8500"/>
                </a:solidFill>
                <a:effectLst/>
                <a:latin typeface="Consolas" panose="020B0609020204030204" pitchFamily="49" charset="0"/>
              </a:rPr>
              <a:t>ResetPassword</a:t>
            </a:r>
            <a:r>
              <a:rPr lang="en-US" altLang="zh-TW" b="0" dirty="0">
                <a:solidFill>
                  <a:srgbClr val="AA8500"/>
                </a:solidFill>
                <a:effectLst/>
                <a:latin typeface="Consolas" panose="020B0609020204030204" pitchFamily="49" charset="0"/>
              </a:rPr>
              <a:t> \n Get \n Get-Masked \n Get-Statistics</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Login \n </a:t>
            </a:r>
            <a:r>
              <a:rPr lang="en-US" altLang="zh-TW" b="0" dirty="0" err="1">
                <a:solidFill>
                  <a:srgbClr val="AA8500"/>
                </a:solidFill>
                <a:effectLst/>
                <a:latin typeface="Consolas" panose="020B0609020204030204" pitchFamily="49" charset="0"/>
              </a:rPr>
              <a:t>ResetPassword</a:t>
            </a:r>
            <a:endParaRPr lang="en-US" altLang="zh-TW" b="0" dirty="0">
              <a:solidFill>
                <a:srgbClr val="000000"/>
              </a:solidFill>
              <a:effectLst/>
              <a:latin typeface="Consolas" panose="020B0609020204030204" pitchFamily="49" charset="0"/>
            </a:endParaRPr>
          </a:p>
          <a:p>
            <a:br>
              <a:rPr lang="en-US" altLang="zh-TW" b="0" dirty="0">
                <a:solidFill>
                  <a:srgbClr val="000000"/>
                </a:solidFill>
                <a:effectLst/>
                <a:latin typeface="Consolas" panose="020B0609020204030204" pitchFamily="49" charset="0"/>
              </a:rPr>
            </a:br>
            <a:endParaRPr lang="en-US" altLang="zh-TW" b="0" dirty="0">
              <a:solidFill>
                <a:srgbClr val="000000"/>
              </a:solidFill>
              <a:effectLst/>
              <a:latin typeface="Consolas" panose="020B0609020204030204" pitchFamily="49" charset="0"/>
            </a:endParaRPr>
          </a:p>
          <a:p>
            <a:endParaRPr lang="zh-TW" altLang="en-US" dirty="0"/>
          </a:p>
        </p:txBody>
      </p:sp>
      <p:sp>
        <p:nvSpPr>
          <p:cNvPr id="4" name="投影片編號版面配置區 3"/>
          <p:cNvSpPr>
            <a:spLocks noGrp="1"/>
          </p:cNvSpPr>
          <p:nvPr>
            <p:ph type="sldNum" sz="quarter" idx="5"/>
          </p:nvPr>
        </p:nvSpPr>
        <p:spPr/>
        <p:txBody>
          <a:bodyPr/>
          <a:lstStyle/>
          <a:p>
            <a:fld id="{EDC7E5F3-409B-4BD9-B284-26A6501C2A87}" type="slidenum">
              <a:rPr lang="zh-TW" altLang="en-US" smtClean="0"/>
              <a:t>24</a:t>
            </a:fld>
            <a:endParaRPr lang="zh-TW" altLang="en-US"/>
          </a:p>
        </p:txBody>
      </p:sp>
    </p:spTree>
    <p:extLst>
      <p:ext uri="{BB962C8B-B14F-4D97-AF65-F5344CB8AC3E}">
        <p14:creationId xmlns:p14="http://schemas.microsoft.com/office/powerpoint/2010/main" val="1407952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dirty="0">
                <a:solidFill>
                  <a:srgbClr val="9650C8"/>
                </a:solidFill>
                <a:effectLst/>
                <a:latin typeface="Consolas" panose="020B0609020204030204" pitchFamily="49" charset="0"/>
              </a:rPr>
              <a:t>stateDiagram-v2</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Register[A,E]</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Verify[A]</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888C89"/>
                </a:solidFill>
                <a:effectLst/>
                <a:latin typeface="Consolas" panose="020B0609020204030204" pitchFamily="49" charset="0"/>
              </a:rPr>
              <a:t>%%Unverified --&gt; Banned : Ban[B]</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Remove[D]</a:t>
            </a:r>
            <a:endParaRPr lang="en-US" altLang="zh-TW" b="0" dirty="0">
              <a:solidFill>
                <a:srgbClr val="000000"/>
              </a:solidFill>
              <a:effectLst/>
              <a:latin typeface="Consolas" panose="020B0609020204030204" pitchFamily="49" charset="0"/>
            </a:endParaRPr>
          </a:p>
          <a:p>
            <a:br>
              <a:rPr lang="en-US" altLang="zh-TW" b="0" dirty="0">
                <a:solidFill>
                  <a:srgbClr val="000000"/>
                </a:solidFill>
                <a:effectLst/>
                <a:latin typeface="Consolas" panose="020B0609020204030204" pitchFamily="49" charset="0"/>
              </a:rPr>
            </a:b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Restrict[B]</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Remove[A,B]</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Ban[B]</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Allow[B]</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888C89"/>
                </a:solidFill>
                <a:effectLst/>
                <a:latin typeface="Consolas" panose="020B0609020204030204" pitchFamily="49" charset="0"/>
              </a:rPr>
              <a:t>%%Restricted --&gt; [*] : Remove[B,D]</a:t>
            </a:r>
            <a:endParaRPr lang="en-US" altLang="zh-TW" b="0" dirty="0">
              <a:solidFill>
                <a:srgbClr val="000000"/>
              </a:solidFill>
              <a:effectLst/>
              <a:latin typeface="Consolas" panose="020B0609020204030204" pitchFamily="49" charset="0"/>
            </a:endParaRPr>
          </a:p>
          <a:p>
            <a:br>
              <a:rPr lang="en-US" altLang="zh-TW" b="0" dirty="0">
                <a:solidFill>
                  <a:srgbClr val="000000"/>
                </a:solidFill>
                <a:effectLst/>
                <a:latin typeface="Consolas" panose="020B0609020204030204" pitchFamily="49" charset="0"/>
              </a:rPr>
            </a:b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Permit[B]</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Remove[B,D]</a:t>
            </a:r>
            <a:endParaRPr lang="en-US" altLang="zh-TW" b="0" dirty="0">
              <a:solidFill>
                <a:srgbClr val="000000"/>
              </a:solidFill>
              <a:effectLst/>
              <a:latin typeface="Consolas" panose="020B0609020204030204" pitchFamily="49" charset="0"/>
            </a:endParaRPr>
          </a:p>
          <a:p>
            <a:br>
              <a:rPr lang="en-US" altLang="zh-TW" b="0" dirty="0">
                <a:solidFill>
                  <a:srgbClr val="000000"/>
                </a:solidFill>
                <a:effectLst/>
                <a:latin typeface="Consolas" panose="020B0609020204030204" pitchFamily="49" charset="0"/>
              </a:rPr>
            </a:b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Login[A] \n </a:t>
            </a:r>
            <a:r>
              <a:rPr lang="en-US" altLang="zh-TW" b="0" dirty="0" err="1">
                <a:solidFill>
                  <a:srgbClr val="AA8500"/>
                </a:solidFill>
                <a:effectLst/>
                <a:latin typeface="Consolas" panose="020B0609020204030204" pitchFamily="49" charset="0"/>
              </a:rPr>
              <a:t>ResetPassword</a:t>
            </a:r>
            <a:r>
              <a:rPr lang="en-US" altLang="zh-TW" b="0" dirty="0">
                <a:solidFill>
                  <a:srgbClr val="AA8500"/>
                </a:solidFill>
                <a:effectLst/>
                <a:latin typeface="Consolas" panose="020B0609020204030204" pitchFamily="49" charset="0"/>
              </a:rPr>
              <a:t>[A] \n Get[A] \n Get-Masked[A] \n Get-Statistics[A]</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Login[A] \n </a:t>
            </a:r>
            <a:r>
              <a:rPr lang="en-US" altLang="zh-TW" b="0" dirty="0" err="1">
                <a:solidFill>
                  <a:srgbClr val="AA8500"/>
                </a:solidFill>
                <a:effectLst/>
                <a:latin typeface="Consolas" panose="020B0609020204030204" pitchFamily="49" charset="0"/>
              </a:rPr>
              <a:t>ResetPassword</a:t>
            </a:r>
            <a:r>
              <a:rPr lang="en-US" altLang="zh-TW" b="0" dirty="0">
                <a:solidFill>
                  <a:srgbClr val="AA8500"/>
                </a:solidFill>
                <a:effectLst/>
                <a:latin typeface="Consolas" panose="020B0609020204030204" pitchFamily="49" charset="0"/>
              </a:rPr>
              <a:t>[A]</a:t>
            </a:r>
            <a:endParaRPr lang="en-US" altLang="zh-TW" b="0" dirty="0">
              <a:solidFill>
                <a:srgbClr val="000000"/>
              </a:solidFill>
              <a:effectLst/>
              <a:latin typeface="Consolas" panose="020B0609020204030204" pitchFamily="49" charset="0"/>
            </a:endParaRPr>
          </a:p>
          <a:p>
            <a:br>
              <a:rPr lang="en-US" altLang="zh-TW" b="0" dirty="0">
                <a:solidFill>
                  <a:srgbClr val="000000"/>
                </a:solidFill>
                <a:effectLst/>
                <a:latin typeface="Consolas" panose="020B0609020204030204" pitchFamily="49" charset="0"/>
              </a:rPr>
            </a:br>
            <a:br>
              <a:rPr lang="en-US" altLang="zh-TW" b="0" dirty="0">
                <a:solidFill>
                  <a:srgbClr val="000000"/>
                </a:solidFill>
                <a:effectLst/>
                <a:latin typeface="Consolas" panose="020B0609020204030204" pitchFamily="49" charset="0"/>
              </a:rPr>
            </a:br>
            <a:r>
              <a:rPr lang="en-US" altLang="zh-TW" b="0" dirty="0">
                <a:solidFill>
                  <a:srgbClr val="888C89"/>
                </a:solidFill>
                <a:effectLst/>
                <a:latin typeface="Consolas" panose="020B0609020204030204" pitchFamily="49" charset="0"/>
              </a:rPr>
              <a:t>%% note left of Verified: 123\n456</a:t>
            </a:r>
            <a:endParaRPr lang="en-US" altLang="zh-TW" b="0" dirty="0">
              <a:solidFill>
                <a:srgbClr val="000000"/>
              </a:solidFill>
              <a:effectLst/>
              <a:latin typeface="Consolas" panose="020B0609020204030204" pitchFamily="49" charset="0"/>
            </a:endParaRPr>
          </a:p>
          <a:p>
            <a:r>
              <a:rPr lang="en-US" altLang="zh-TW" b="0" dirty="0">
                <a:solidFill>
                  <a:srgbClr val="888C89"/>
                </a:solidFill>
                <a:effectLst/>
                <a:latin typeface="Consolas" panose="020B0609020204030204" pitchFamily="49" charset="0"/>
              </a:rPr>
              <a:t>%% note left of Restricted: 123</a:t>
            </a:r>
            <a:endParaRPr lang="en-US" altLang="zh-TW" b="0" dirty="0">
              <a:solidFill>
                <a:srgbClr val="000000"/>
              </a:solidFill>
              <a:effectLst/>
              <a:latin typeface="Consolas" panose="020B0609020204030204" pitchFamily="49" charset="0"/>
            </a:endParaRPr>
          </a:p>
          <a:p>
            <a:r>
              <a:rPr lang="en-US" altLang="zh-TW" b="0" dirty="0">
                <a:solidFill>
                  <a:srgbClr val="888C89"/>
                </a:solidFill>
                <a:effectLst/>
                <a:latin typeface="Consolas" panose="020B0609020204030204" pitchFamily="49" charset="0"/>
              </a:rPr>
              <a:t>%% note left of Banned: 123</a:t>
            </a:r>
            <a:endParaRPr lang="en-US" altLang="zh-TW" b="0" dirty="0">
              <a:solidFill>
                <a:srgbClr val="000000"/>
              </a:solidFill>
              <a:effectLst/>
              <a:latin typeface="Consolas" panose="020B0609020204030204" pitchFamily="49" charset="0"/>
            </a:endParaRPr>
          </a:p>
          <a:p>
            <a:br>
              <a:rPr lang="en-US" altLang="zh-TW" b="0" dirty="0">
                <a:solidFill>
                  <a:srgbClr val="000000"/>
                </a:solidFill>
                <a:effectLst/>
                <a:latin typeface="Consolas" panose="020B0609020204030204" pitchFamily="49" charset="0"/>
              </a:rPr>
            </a:br>
            <a:r>
              <a:rPr lang="en-US" altLang="zh-TW" b="0" dirty="0">
                <a:solidFill>
                  <a:srgbClr val="000000"/>
                </a:solidFill>
                <a:effectLst/>
                <a:latin typeface="Consolas" panose="020B0609020204030204" pitchFamily="49" charset="0"/>
              </a:rPr>
              <a:t>    </a:t>
            </a:r>
          </a:p>
          <a:p>
            <a:endParaRPr lang="zh-TW" altLang="en-US" dirty="0"/>
          </a:p>
        </p:txBody>
      </p:sp>
      <p:sp>
        <p:nvSpPr>
          <p:cNvPr id="4" name="投影片編號版面配置區 3"/>
          <p:cNvSpPr>
            <a:spLocks noGrp="1"/>
          </p:cNvSpPr>
          <p:nvPr>
            <p:ph type="sldNum" sz="quarter" idx="5"/>
          </p:nvPr>
        </p:nvSpPr>
        <p:spPr/>
        <p:txBody>
          <a:bodyPr/>
          <a:lstStyle/>
          <a:p>
            <a:fld id="{EDC7E5F3-409B-4BD9-B284-26A6501C2A87}" type="slidenum">
              <a:rPr lang="zh-TW" altLang="en-US" smtClean="0"/>
              <a:t>25</a:t>
            </a:fld>
            <a:endParaRPr lang="zh-TW" altLang="en-US"/>
          </a:p>
        </p:txBody>
      </p:sp>
    </p:spTree>
    <p:extLst>
      <p:ext uri="{BB962C8B-B14F-4D97-AF65-F5344CB8AC3E}">
        <p14:creationId xmlns:p14="http://schemas.microsoft.com/office/powerpoint/2010/main" val="3725650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703730" y="5089365"/>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descr="Graphical user interface&#10;&#10;Description automatically generated with medium confidence">
            <a:extLst>
              <a:ext uri="{FF2B5EF4-FFF2-40B4-BE49-F238E27FC236}">
                <a16:creationId xmlns:a16="http://schemas.microsoft.com/office/drawing/2014/main" id="{6C00F3BE-9549-CFA5-93ED-073CB72206F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370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838200" y="3703320"/>
            <a:ext cx="9144000" cy="845734"/>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838200" y="4641129"/>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857983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_1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25383B-3BB2-5B6A-5EFE-8EB8D73F9E8D}"/>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5602A9AB-AE88-89CB-1B76-390A6977627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45B9336-7CF9-6DBE-2B3F-9A8906D1B34B}"/>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854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t_2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6F68-C8E3-49DD-CD58-1CDF06036E32}"/>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9773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t_3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807C16-CC92-2151-D639-06C0FE42325A}"/>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3413289"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4399960" y="1825625"/>
            <a:ext cx="3413289"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2A3BFD12-5F2E-131D-2F93-A7BD75B46FEC}"/>
              </a:ext>
            </a:extLst>
          </p:cNvPr>
          <p:cNvSpPr>
            <a:spLocks noGrp="1"/>
          </p:cNvSpPr>
          <p:nvPr>
            <p:ph sz="half" idx="10"/>
          </p:nvPr>
        </p:nvSpPr>
        <p:spPr>
          <a:xfrm>
            <a:off x="7944438"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261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_Content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dirty="0"/>
              <a:t>Click to edit Master title style</a:t>
            </a:r>
          </a:p>
        </p:txBody>
      </p:sp>
    </p:spTree>
    <p:extLst>
      <p:ext uri="{BB962C8B-B14F-4D97-AF65-F5344CB8AC3E}">
        <p14:creationId xmlns:p14="http://schemas.microsoft.com/office/powerpoint/2010/main" val="3488124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_Image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dirty="0"/>
              <a:t>Click to edit Master title style</a:t>
            </a:r>
          </a:p>
        </p:txBody>
      </p:sp>
      <p:sp>
        <p:nvSpPr>
          <p:cNvPr id="3" name="Picture Placeholder 2">
            <a:extLst>
              <a:ext uri="{FF2B5EF4-FFF2-40B4-BE49-F238E27FC236}">
                <a16:creationId xmlns:a16="http://schemas.microsoft.com/office/drawing/2014/main" id="{3C1577BE-79EA-EE78-8557-CDFFAFA41AF5}"/>
              </a:ext>
            </a:extLst>
          </p:cNvPr>
          <p:cNvSpPr>
            <a:spLocks noGrp="1"/>
          </p:cNvSpPr>
          <p:nvPr>
            <p:ph type="pic" sz="quarter" idx="10"/>
          </p:nvPr>
        </p:nvSpPr>
        <p:spPr>
          <a:xfrm>
            <a:off x="4977736" y="0"/>
            <a:ext cx="7214264" cy="6858000"/>
          </a:xfrm>
        </p:spPr>
        <p:txBody>
          <a:bodyPr/>
          <a:lstStyle/>
          <a:p>
            <a:endParaRPr lang="en-US"/>
          </a:p>
        </p:txBody>
      </p:sp>
    </p:spTree>
    <p:extLst>
      <p:ext uri="{BB962C8B-B14F-4D97-AF65-F5344CB8AC3E}">
        <p14:creationId xmlns:p14="http://schemas.microsoft.com/office/powerpoint/2010/main" val="992352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_Placehol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12B8-84D1-44F9-EEFD-D4E46153AE55}"/>
              </a:ext>
            </a:extLst>
          </p:cNvPr>
          <p:cNvSpPr>
            <a:spLocks noGrp="1"/>
          </p:cNvSpPr>
          <p:nvPr>
            <p:ph type="title"/>
          </p:nvPr>
        </p:nvSpPr>
        <p:spPr/>
        <p:txBody>
          <a:bodyPr/>
          <a:lstStyle/>
          <a:p>
            <a:r>
              <a:rPr lang="en-US" dirty="0"/>
              <a:t>Click to edit Master title style</a:t>
            </a:r>
          </a:p>
        </p:txBody>
      </p:sp>
      <p:sp>
        <p:nvSpPr>
          <p:cNvPr id="7" name="Picture Placeholder 6">
            <a:extLst>
              <a:ext uri="{FF2B5EF4-FFF2-40B4-BE49-F238E27FC236}">
                <a16:creationId xmlns:a16="http://schemas.microsoft.com/office/drawing/2014/main" id="{FE5BF4EB-139D-0215-28ED-1C6B388D0A94}"/>
              </a:ext>
            </a:extLst>
          </p:cNvPr>
          <p:cNvSpPr>
            <a:spLocks noGrp="1"/>
          </p:cNvSpPr>
          <p:nvPr>
            <p:ph type="pic" sz="quarter" idx="13"/>
          </p:nvPr>
        </p:nvSpPr>
        <p:spPr>
          <a:xfrm>
            <a:off x="838200" y="1527175"/>
            <a:ext cx="10515600" cy="5330825"/>
          </a:xfrm>
        </p:spPr>
        <p:txBody>
          <a:bodyPr/>
          <a:lstStyle/>
          <a:p>
            <a:endParaRPr lang="en-US" dirty="0"/>
          </a:p>
        </p:txBody>
      </p:sp>
    </p:spTree>
    <p:extLst>
      <p:ext uri="{BB962C8B-B14F-4D97-AF65-F5344CB8AC3E}">
        <p14:creationId xmlns:p14="http://schemas.microsoft.com/office/powerpoint/2010/main" val="4231794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39FA4-CB47-64F7-0DE2-D1AE4485CC6F}"/>
              </a:ext>
            </a:extLst>
          </p:cNvPr>
          <p:cNvSpPr>
            <a:spLocks noGrp="1"/>
          </p:cNvSpPr>
          <p:nvPr>
            <p:ph type="title"/>
          </p:nvPr>
        </p:nvSpPr>
        <p:spPr/>
        <p:txBody>
          <a:bodyPr/>
          <a:lstStyle/>
          <a:p>
            <a:r>
              <a:rPr lang="en-US" dirty="0"/>
              <a:t>Click to edit Master title style</a:t>
            </a:r>
          </a:p>
        </p:txBody>
      </p:sp>
      <p:sp>
        <p:nvSpPr>
          <p:cNvPr id="7" name="Table Placeholder 6">
            <a:extLst>
              <a:ext uri="{FF2B5EF4-FFF2-40B4-BE49-F238E27FC236}">
                <a16:creationId xmlns:a16="http://schemas.microsoft.com/office/drawing/2014/main" id="{49A80658-64B2-8A16-A5D9-8E8038BBEA5D}"/>
              </a:ext>
            </a:extLst>
          </p:cNvPr>
          <p:cNvSpPr>
            <a:spLocks noGrp="1"/>
          </p:cNvSpPr>
          <p:nvPr>
            <p:ph type="tbl" sz="quarter" idx="10"/>
          </p:nvPr>
        </p:nvSpPr>
        <p:spPr>
          <a:xfrm>
            <a:off x="838200" y="1819275"/>
            <a:ext cx="10515600" cy="4298950"/>
          </a:xfrm>
        </p:spPr>
        <p:txBody>
          <a:bodyPr/>
          <a:lstStyle/>
          <a:p>
            <a:endParaRPr lang="en-US"/>
          </a:p>
        </p:txBody>
      </p:sp>
    </p:spTree>
    <p:extLst>
      <p:ext uri="{BB962C8B-B14F-4D97-AF65-F5344CB8AC3E}">
        <p14:creationId xmlns:p14="http://schemas.microsoft.com/office/powerpoint/2010/main" val="3075374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userDrawn="1"/>
        </p:nvPicPr>
        <p:blipFill>
          <a:blip r:embed="rId1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800">
                <a:solidFill>
                  <a:schemeClr val="bg1"/>
                </a:solidFill>
                <a:latin typeface="Open Sans" pitchFamily="2" charset="0"/>
                <a:cs typeface="Open Sans" pitchFamily="2" charset="0"/>
              </a:defRPr>
            </a:lvl1pPr>
          </a:lstStyle>
          <a:p>
            <a:fld id="{5ECCB86A-3665-5147-BAC9-7BEF9D6DEA03}" type="datetimeFigureOut">
              <a:rPr lang="en-US" smtClean="0"/>
              <a:pPr/>
              <a:t>6/16/2023</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bg1"/>
                </a:solidFill>
                <a:latin typeface="Open Sans" pitchFamily="2" charset="0"/>
                <a:cs typeface="Open Sans" pitchFamily="2" charset="0"/>
              </a:defRPr>
            </a:lvl1pPr>
          </a:lstStyle>
          <a:p>
            <a:fld id="{AE28451E-F2BC-8240-B99D-B1C92C439287}" type="slidenum">
              <a:rPr lang="en-US" smtClean="0"/>
              <a:pPr/>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userDrawn="1"/>
        </p:nvPicPr>
        <p:blipFill>
          <a:blip r:embed="rId12"/>
          <a:stretch>
            <a:fillRect/>
          </a:stretch>
        </p:blipFill>
        <p:spPr>
          <a:xfrm>
            <a:off x="12192000" y="0"/>
            <a:ext cx="901700" cy="4508500"/>
          </a:xfrm>
          <a:prstGeom prst="rect">
            <a:avLst/>
          </a:prstGeom>
        </p:spPr>
      </p:pic>
    </p:spTree>
    <p:extLst>
      <p:ext uri="{BB962C8B-B14F-4D97-AF65-F5344CB8AC3E}">
        <p14:creationId xmlns:p14="http://schemas.microsoft.com/office/powerpoint/2010/main" val="4077417812"/>
      </p:ext>
    </p:extLst>
  </p:cSld>
  <p:clrMap bg1="lt1" tx1="dk1" bg2="lt2" tx2="dk2" accent1="accent1" accent2="accent2" accent3="accent3" accent4="accent4" accent5="accent5" accent6="accent6" hlink="hlink" folHlink="folHlink"/>
  <p:sldLayoutIdLst>
    <p:sldLayoutId id="2147483659" r:id="rId1"/>
    <p:sldLayoutId id="2147483649" r:id="rId2"/>
    <p:sldLayoutId id="2147483650" r:id="rId3"/>
    <p:sldLayoutId id="2147483652" r:id="rId4"/>
    <p:sldLayoutId id="2147483657" r:id="rId5"/>
    <p:sldLayoutId id="2147483653" r:id="rId6"/>
    <p:sldLayoutId id="2147483658" r:id="rId7"/>
    <p:sldLayoutId id="2147483654" r:id="rId8"/>
    <p:sldLayoutId id="2147483655" r:id="rId9"/>
  </p:sldLayoutIdLst>
  <p:txStyles>
    <p:titleStyle>
      <a:lvl1pPr algn="l" defTabSz="914400" rtl="0" eaLnBrk="1" latinLnBrk="0" hangingPunct="1">
        <a:lnSpc>
          <a:spcPct val="90000"/>
        </a:lnSpc>
        <a:spcBef>
          <a:spcPct val="0"/>
        </a:spcBef>
        <a:buNone/>
        <a:defRPr sz="2800" b="1" i="0" kern="1200" spc="120" baseline="0">
          <a:solidFill>
            <a:schemeClr val="bg1"/>
          </a:solidFill>
          <a:latin typeface="微軟正黑體" panose="020B0604030504040204" pitchFamily="34" charset="-120"/>
          <a:ea typeface="微軟正黑體" panose="020B0604030504040204" pitchFamily="34" charset="-120"/>
          <a:cs typeface="Open Sans Light"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微軟正黑體" panose="020B0604030504040204" pitchFamily="34" charset="-120"/>
          <a:ea typeface="微軟正黑體" panose="020B0604030504040204" pitchFamily="34" charset="-120"/>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微軟正黑體" panose="020B0604030504040204" pitchFamily="34" charset="-120"/>
          <a:ea typeface="微軟正黑體" panose="020B0604030504040204" pitchFamily="34" charset="-120"/>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微軟正黑體" panose="020B0604030504040204" pitchFamily="34" charset="-120"/>
          <a:ea typeface="微軟正黑體" panose="020B0604030504040204" pitchFamily="34" charset="-120"/>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微軟正黑體" panose="020B0604030504040204" pitchFamily="34" charset="-120"/>
          <a:ea typeface="微軟正黑體" panose="020B0604030504040204" pitchFamily="34" charset="-120"/>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微軟正黑體" panose="020B0604030504040204" pitchFamily="34" charset="-120"/>
          <a:ea typeface="微軟正黑體" panose="020B0604030504040204" pitchFamily="34" charset="-120"/>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ruddyblog.wordpress.com/2021/09/08/%E6%B7%BA%E8%AB%87-api-first/"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ruddyblog.wordpress.com/2021/09/08/%E6%B7%BA%E8%AB%87-api-first/"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ruddyblog.wordpress.com/2021/09/08/%E6%B7%BA%E8%AB%87-api-first/"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olumns.chicken-house.net/2020/03/10/interview-abstraction"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hyperlink" Target="https://netflixtechblog.com/timestone-netflixs-high-throughput-low-latency-priority-queueing-system-with-built-in-support-1abf249ba95f"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facebook.com/andrew.blog.0928/posts/pfbid02Du2gpZ8nD3XPmfULAyHNs4DBAGDKHsHKpNP84QhBTN7NJ9UUr4nGzoKeCjhHj4wPl" TargetMode="External"/><Relationship Id="rId2" Type="http://schemas.openxmlformats.org/officeDocument/2006/relationships/hyperlink" Target="https://columns.chicken-house.net/" TargetMode="External"/><Relationship Id="rId1" Type="http://schemas.openxmlformats.org/officeDocument/2006/relationships/slideLayout" Target="../slideLayouts/slideLayout2.xml"/><Relationship Id="rId5" Type="http://schemas.openxmlformats.org/officeDocument/2006/relationships/hyperlink" Target="https://www.facebook.com/andrew.blog.0928/posts/pfbid0wsyjsDxvjG8b2VpvtgQxjkcnaZsE5LF4FJDW18yCUdU2oGkvQDDPSPdBMxqv7pe7l" TargetMode="External"/><Relationship Id="rId4" Type="http://schemas.openxmlformats.org/officeDocument/2006/relationships/hyperlink" Target="https://hackmd.io/@DevOpsDay/2022/%2F%40DevOpsDay%2FryaejF6ei"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open.spotify.com/track/6jJ0RJTmavGqSkwtXWRk7L?autoplay=tru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open.spotify.com/track/6jJ0RJTmavGqSkwtXWRk7L?autoplay=true"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open.spotify.com/track/6jJ0RJTmavGqSkwtXWRk7L?autoplay=true" TargetMode="Externa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hyperlink" Target="https://view.highspot.com/viewer/639329ed04af90251b1cda6d?utm_campaign=MongoDB_Day_Taipei1201_followup&amp;utm_medium=email&amp;utm_source=eloqua&amp;utm_term=MongoDB%20Day%C3%A5%C2%8F%C2%B0%C3%A5%C2%8C%C2%97%C3%A5%C2%A0%C2%B4%C3%A8%C2%AC%C2%9B%C3%A7%C2%BE%C2%A9%C3%A4%C2%B8%C2%8B%C3%A8%C2%BC%C2%89"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facebook.com/andrew.blog.0928/posts/pfbid0wsyjsDxvjG8b2VpvtgQxjkcnaZsE5LF4FJDW18yCUdU2oGkvQDDPSPdBMxqv7pe7l" TargetMode="External"/><Relationship Id="rId2" Type="http://schemas.openxmlformats.org/officeDocument/2006/relationships/hyperlink" Target="https://www.facebook.com/andrew.blog.0928/posts/pfbid02Du2gpZ8nD3XPmfULAyHNs4DBAGDKHsHKpNP84QhBTN7NJ9UUr4nGzoKeCjhHj4wPl" TargetMode="Externa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open.spotify.com/track/6jJ0RJTmavGqSkwtXWRk7L?autoplay=true"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www.facebook.com/photo?fbid=5929611343717882&amp;set=pcb.5929656777046672" TargetMode="External"/><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hyperlink" Target="https://dzone.com/articles/role-of-architect-in-agile-development"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hyperlink" Target="https://www.techbang.com/posts/88124-api-mandate-amazon"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hyperlink" Target="https://columns.chicken-house.net/"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columns.chicken-house.net/about/"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6FA4A-2F54-BB42-2464-78B9DB30381E}"/>
              </a:ext>
            </a:extLst>
          </p:cNvPr>
          <p:cNvSpPr>
            <a:spLocks noGrp="1"/>
          </p:cNvSpPr>
          <p:nvPr>
            <p:ph type="ctrTitle"/>
          </p:nvPr>
        </p:nvSpPr>
        <p:spPr>
          <a:xfrm>
            <a:off x="838200" y="3703320"/>
            <a:ext cx="10546080" cy="845734"/>
          </a:xfrm>
        </p:spPr>
        <p:txBody>
          <a:bodyPr>
            <a:normAutofit/>
          </a:bodyPr>
          <a:lstStyle/>
          <a:p>
            <a:r>
              <a:rPr lang="en-US" dirty="0"/>
              <a:t>API First - </a:t>
            </a:r>
            <a:r>
              <a:rPr lang="zh-TW" altLang="en-US" dirty="0"/>
              <a:t>從理想的 </a:t>
            </a:r>
            <a:r>
              <a:rPr lang="en-US" dirty="0"/>
              <a:t>API Spec </a:t>
            </a:r>
            <a:r>
              <a:rPr lang="zh-TW" altLang="en-US" dirty="0"/>
              <a:t>設計開始</a:t>
            </a:r>
            <a:endParaRPr lang="en-US" dirty="0"/>
          </a:p>
        </p:txBody>
      </p:sp>
      <p:sp>
        <p:nvSpPr>
          <p:cNvPr id="3" name="Subtitle 2">
            <a:extLst>
              <a:ext uri="{FF2B5EF4-FFF2-40B4-BE49-F238E27FC236}">
                <a16:creationId xmlns:a16="http://schemas.microsoft.com/office/drawing/2014/main" id="{D8D53EF0-741B-FABA-3A92-7027C393D23C}"/>
              </a:ext>
            </a:extLst>
          </p:cNvPr>
          <p:cNvSpPr>
            <a:spLocks noGrp="1"/>
          </p:cNvSpPr>
          <p:nvPr>
            <p:ph type="subTitle" idx="1"/>
          </p:nvPr>
        </p:nvSpPr>
        <p:spPr>
          <a:xfrm>
            <a:off x="838200" y="4641129"/>
            <a:ext cx="9144000" cy="845734"/>
          </a:xfrm>
        </p:spPr>
        <p:txBody>
          <a:bodyPr/>
          <a:lstStyle/>
          <a:p>
            <a:r>
              <a:rPr lang="en-US" dirty="0"/>
              <a:t>91APP  </a:t>
            </a:r>
            <a:r>
              <a:rPr lang="zh-TW" altLang="en-US" dirty="0"/>
              <a:t>首席架構師</a:t>
            </a:r>
            <a:endParaRPr lang="en-US" altLang="zh-TW" dirty="0"/>
          </a:p>
          <a:p>
            <a:r>
              <a:rPr lang="en-US" altLang="zh-TW" dirty="0"/>
              <a:t>Andrew Wu, 2022/12/17</a:t>
            </a:r>
            <a:endParaRPr lang="en-US" dirty="0"/>
          </a:p>
        </p:txBody>
      </p:sp>
      <p:pic>
        <p:nvPicPr>
          <p:cNvPr id="4" name="Picture 2">
            <a:extLst>
              <a:ext uri="{FF2B5EF4-FFF2-40B4-BE49-F238E27FC236}">
                <a16:creationId xmlns:a16="http://schemas.microsoft.com/office/drawing/2014/main" id="{7B5154E2-BD63-C4BA-1CD2-915F375BB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07" y="5486863"/>
            <a:ext cx="1973580" cy="910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199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3DFABB-6FE8-CF1D-A712-4E2354709340}"/>
              </a:ext>
            </a:extLst>
          </p:cNvPr>
          <p:cNvSpPr>
            <a:spLocks noGrp="1"/>
          </p:cNvSpPr>
          <p:nvPr>
            <p:ph type="title"/>
          </p:nvPr>
        </p:nvSpPr>
        <p:spPr/>
        <p:txBody>
          <a:bodyPr/>
          <a:lstStyle/>
          <a:p>
            <a:r>
              <a:rPr lang="zh-TW" altLang="en-US" dirty="0"/>
              <a:t>你願意按下 </a:t>
            </a:r>
            <a:r>
              <a:rPr lang="en-US" altLang="zh-TW" dirty="0"/>
              <a:t>"</a:t>
            </a:r>
            <a:r>
              <a:rPr lang="zh-TW" altLang="en-US" dirty="0"/>
              <a:t>繼續</a:t>
            </a:r>
            <a:r>
              <a:rPr lang="en-US" altLang="zh-TW" dirty="0"/>
              <a:t>" </a:t>
            </a:r>
            <a:r>
              <a:rPr lang="zh-TW" altLang="en-US" dirty="0"/>
              <a:t>的按鈕嗎</a:t>
            </a:r>
            <a:r>
              <a:rPr lang="en-US" altLang="zh-TW" dirty="0"/>
              <a:t>?</a:t>
            </a:r>
            <a:endParaRPr lang="zh-TW" altLang="en-US" dirty="0"/>
          </a:p>
        </p:txBody>
      </p:sp>
      <p:pic>
        <p:nvPicPr>
          <p:cNvPr id="1026" name="Picture 2">
            <a:extLst>
              <a:ext uri="{FF2B5EF4-FFF2-40B4-BE49-F238E27FC236}">
                <a16:creationId xmlns:a16="http://schemas.microsoft.com/office/drawing/2014/main" id="{47CED767-A3D6-C12D-D73A-C93FCCCD7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948" y="365125"/>
            <a:ext cx="5334000" cy="621796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圓角 4">
            <a:extLst>
              <a:ext uri="{FF2B5EF4-FFF2-40B4-BE49-F238E27FC236}">
                <a16:creationId xmlns:a16="http://schemas.microsoft.com/office/drawing/2014/main" id="{CE09C9A7-DBFA-BC5F-46E9-9C96FA9700AE}"/>
              </a:ext>
            </a:extLst>
          </p:cNvPr>
          <p:cNvSpPr/>
          <p:nvPr/>
        </p:nvSpPr>
        <p:spPr>
          <a:xfrm>
            <a:off x="6910251" y="3860074"/>
            <a:ext cx="4526280" cy="1175657"/>
          </a:xfrm>
          <a:prstGeom prst="roundRect">
            <a:avLst/>
          </a:prstGeom>
          <a:noFill/>
          <a:ln w="381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E1B4E440-0F0F-FB83-0C31-4982191D37A9}"/>
              </a:ext>
            </a:extLst>
          </p:cNvPr>
          <p:cNvSpPr txBox="1"/>
          <p:nvPr/>
        </p:nvSpPr>
        <p:spPr>
          <a:xfrm>
            <a:off x="1169125" y="2971801"/>
            <a:ext cx="5290231" cy="3416320"/>
          </a:xfrm>
          <a:prstGeom prst="rect">
            <a:avLst/>
          </a:prstGeom>
          <a:noFill/>
        </p:spPr>
        <p:txBody>
          <a:bodyPr wrap="none" rtlCol="0">
            <a:spAutoFit/>
          </a:bodyPr>
          <a:lstStyle/>
          <a:p>
            <a:r>
              <a:rPr lang="zh-TW" altLang="en-US" dirty="0">
                <a:solidFill>
                  <a:srgbClr val="92D050"/>
                </a:solidFill>
                <a:latin typeface="微軟正黑體" panose="020B0604030504040204" pitchFamily="34" charset="-120"/>
                <a:ea typeface="微軟正黑體" panose="020B0604030504040204" pitchFamily="34" charset="-120"/>
              </a:rPr>
              <a:t>該怎麼管控 </a:t>
            </a:r>
            <a:r>
              <a:rPr lang="en-US" altLang="zh-TW" dirty="0">
                <a:solidFill>
                  <a:srgbClr val="92D050"/>
                </a:solidFill>
                <a:latin typeface="微軟正黑體" panose="020B0604030504040204" pitchFamily="34" charset="-120"/>
                <a:ea typeface="微軟正黑體" panose="020B0604030504040204" pitchFamily="34" charset="-120"/>
              </a:rPr>
              <a:t>API</a:t>
            </a:r>
            <a:r>
              <a:rPr lang="zh-TW" altLang="en-US" dirty="0">
                <a:solidFill>
                  <a:srgbClr val="92D050"/>
                </a:solidFill>
                <a:latin typeface="微軟正黑體" panose="020B0604030504040204" pitchFamily="34" charset="-120"/>
                <a:ea typeface="微軟正黑體" panose="020B0604030504040204" pitchFamily="34" charset="-120"/>
              </a:rPr>
              <a:t> 的授權，你才能夠讓</a:t>
            </a:r>
            <a:endParaRPr lang="en-US" altLang="zh-TW" dirty="0">
              <a:solidFill>
                <a:srgbClr val="92D050"/>
              </a:solidFill>
              <a:latin typeface="微軟正黑體" panose="020B0604030504040204" pitchFamily="34" charset="-120"/>
              <a:ea typeface="微軟正黑體" panose="020B0604030504040204" pitchFamily="34" charset="-120"/>
            </a:endParaRPr>
          </a:p>
          <a:p>
            <a:r>
              <a:rPr lang="zh-TW" altLang="en-US" dirty="0">
                <a:solidFill>
                  <a:srgbClr val="92D050"/>
                </a:solidFill>
                <a:latin typeface="微軟正黑體" panose="020B0604030504040204" pitchFamily="34" charset="-120"/>
                <a:ea typeface="微軟正黑體" panose="020B0604030504040204" pitchFamily="34" charset="-120"/>
              </a:rPr>
              <a:t>使用者 </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安心</a:t>
            </a:r>
            <a:r>
              <a:rPr lang="en-US" altLang="zh-TW" dirty="0">
                <a:solidFill>
                  <a:srgbClr val="92D050"/>
                </a:solidFill>
                <a:latin typeface="微軟正黑體" panose="020B0604030504040204" pitchFamily="34" charset="-120"/>
                <a:ea typeface="微軟正黑體" panose="020B0604030504040204" pitchFamily="34" charset="-120"/>
              </a:rPr>
              <a:t>" </a:t>
            </a:r>
            <a:r>
              <a:rPr lang="zh-TW" altLang="en-US" dirty="0">
                <a:solidFill>
                  <a:srgbClr val="92D050"/>
                </a:solidFill>
                <a:latin typeface="微軟正黑體" panose="020B0604030504040204" pitchFamily="34" charset="-120"/>
                <a:ea typeface="微軟正黑體" panose="020B0604030504040204" pitchFamily="34" charset="-120"/>
              </a:rPr>
              <a:t>的按下 </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繼續</a:t>
            </a:r>
            <a:r>
              <a:rPr lang="en-US" altLang="zh-TW" dirty="0">
                <a:solidFill>
                  <a:srgbClr val="92D050"/>
                </a:solidFill>
                <a:latin typeface="微軟正黑體" panose="020B0604030504040204" pitchFamily="34" charset="-120"/>
                <a:ea typeface="微軟正黑體" panose="020B0604030504040204" pitchFamily="34" charset="-120"/>
              </a:rPr>
              <a:t>" </a:t>
            </a:r>
            <a:r>
              <a:rPr lang="zh-TW" altLang="en-US" dirty="0">
                <a:solidFill>
                  <a:srgbClr val="92D050"/>
                </a:solidFill>
                <a:latin typeface="微軟正黑體" panose="020B0604030504040204" pitchFamily="34" charset="-120"/>
                <a:ea typeface="微軟正黑體" panose="020B0604030504040204" pitchFamily="34" charset="-120"/>
              </a:rPr>
              <a:t>的按鈕</a:t>
            </a:r>
            <a:r>
              <a:rPr lang="en-US" altLang="zh-TW" dirty="0">
                <a:solidFill>
                  <a:srgbClr val="92D050"/>
                </a:solidFill>
                <a:latin typeface="微軟正黑體" panose="020B0604030504040204" pitchFamily="34" charset="-120"/>
                <a:ea typeface="微軟正黑體" panose="020B0604030504040204" pitchFamily="34" charset="-120"/>
              </a:rPr>
              <a:t>?</a:t>
            </a:r>
          </a:p>
          <a:p>
            <a:endParaRPr lang="en-US" altLang="zh-TW" dirty="0">
              <a:solidFill>
                <a:srgbClr val="92D050"/>
              </a:solidFill>
              <a:latin typeface="微軟正黑體" panose="020B0604030504040204" pitchFamily="34" charset="-120"/>
              <a:ea typeface="微軟正黑體" panose="020B0604030504040204" pitchFamily="34" charset="-120"/>
            </a:endParaRPr>
          </a:p>
          <a:p>
            <a:r>
              <a:rPr lang="zh-TW" altLang="en-US" dirty="0">
                <a:solidFill>
                  <a:srgbClr val="92D050"/>
                </a:solidFill>
                <a:latin typeface="微軟正黑體" panose="020B0604030504040204" pitchFamily="34" charset="-120"/>
                <a:ea typeface="微軟正黑體" panose="020B0604030504040204" pitchFamily="34" charset="-120"/>
              </a:rPr>
              <a:t>你相信 </a:t>
            </a:r>
            <a:r>
              <a:rPr lang="en-US" altLang="zh-TW" dirty="0">
                <a:solidFill>
                  <a:srgbClr val="92D050"/>
                </a:solidFill>
                <a:latin typeface="微軟正黑體" panose="020B0604030504040204" pitchFamily="34" charset="-120"/>
                <a:ea typeface="微軟正黑體" panose="020B0604030504040204" pitchFamily="34" charset="-120"/>
              </a:rPr>
              <a:t>Google API </a:t>
            </a:r>
            <a:r>
              <a:rPr lang="zh-TW" altLang="en-US" dirty="0">
                <a:solidFill>
                  <a:srgbClr val="92D050"/>
                </a:solidFill>
                <a:latin typeface="微軟正黑體" panose="020B0604030504040204" pitchFamily="34" charset="-120"/>
                <a:ea typeface="微軟正黑體" panose="020B0604030504040204" pitchFamily="34" charset="-120"/>
              </a:rPr>
              <a:t>真的能管控好透過完整公開</a:t>
            </a:r>
            <a:endParaRPr lang="en-US" altLang="zh-TW" dirty="0">
              <a:solidFill>
                <a:srgbClr val="92D050"/>
              </a:solidFill>
              <a:latin typeface="微軟正黑體" panose="020B0604030504040204" pitchFamily="34" charset="-120"/>
              <a:ea typeface="微軟正黑體" panose="020B0604030504040204" pitchFamily="34" charset="-120"/>
            </a:endParaRPr>
          </a:p>
          <a:p>
            <a:r>
              <a:rPr lang="zh-TW" altLang="en-US" dirty="0">
                <a:solidFill>
                  <a:srgbClr val="92D050"/>
                </a:solidFill>
                <a:latin typeface="微軟正黑體" panose="020B0604030504040204" pitchFamily="34" charset="-120"/>
                <a:ea typeface="微軟正黑體" panose="020B0604030504040204" pitchFamily="34" charset="-120"/>
              </a:rPr>
              <a:t>的 </a:t>
            </a:r>
            <a:r>
              <a:rPr lang="en-US" altLang="zh-TW" dirty="0">
                <a:solidFill>
                  <a:srgbClr val="92D050"/>
                </a:solidFill>
                <a:latin typeface="微軟正黑體" panose="020B0604030504040204" pitchFamily="34" charset="-120"/>
                <a:ea typeface="微軟正黑體" panose="020B0604030504040204" pitchFamily="34" charset="-120"/>
              </a:rPr>
              <a:t>API, </a:t>
            </a:r>
            <a:r>
              <a:rPr lang="zh-TW" altLang="en-US" dirty="0">
                <a:solidFill>
                  <a:srgbClr val="92D050"/>
                </a:solidFill>
                <a:latin typeface="微軟正黑體" panose="020B0604030504040204" pitchFamily="34" charset="-120"/>
                <a:ea typeface="微軟正黑體" panose="020B0604030504040204" pitchFamily="34" charset="-120"/>
              </a:rPr>
              <a:t>真的 </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只</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 讓 </a:t>
            </a:r>
            <a:r>
              <a:rPr lang="en-US" altLang="zh-TW" dirty="0" err="1">
                <a:solidFill>
                  <a:srgbClr val="92D050"/>
                </a:solidFill>
                <a:latin typeface="微軟正黑體" panose="020B0604030504040204" pitchFamily="34" charset="-120"/>
                <a:ea typeface="微軟正黑體" panose="020B0604030504040204" pitchFamily="34" charset="-120"/>
              </a:rPr>
              <a:t>XiaoMi</a:t>
            </a:r>
            <a:r>
              <a:rPr lang="en-US" altLang="zh-TW" dirty="0">
                <a:solidFill>
                  <a:srgbClr val="92D050"/>
                </a:solidFill>
                <a:latin typeface="微軟正黑體" panose="020B0604030504040204" pitchFamily="34" charset="-120"/>
                <a:ea typeface="微軟正黑體" panose="020B0604030504040204" pitchFamily="34" charset="-120"/>
              </a:rPr>
              <a:t> </a:t>
            </a:r>
            <a:r>
              <a:rPr lang="zh-TW" altLang="en-US" dirty="0">
                <a:solidFill>
                  <a:srgbClr val="92D050"/>
                </a:solidFill>
                <a:latin typeface="微軟正黑體" panose="020B0604030504040204" pitchFamily="34" charset="-120"/>
                <a:ea typeface="微軟正黑體" panose="020B0604030504040204" pitchFamily="34" charset="-120"/>
              </a:rPr>
              <a:t>取得你的姓名、電子</a:t>
            </a:r>
            <a:endParaRPr lang="en-US" altLang="zh-TW" dirty="0">
              <a:solidFill>
                <a:srgbClr val="92D050"/>
              </a:solidFill>
              <a:latin typeface="微軟正黑體" panose="020B0604030504040204" pitchFamily="34" charset="-120"/>
              <a:ea typeface="微軟正黑體" panose="020B0604030504040204" pitchFamily="34" charset="-120"/>
            </a:endParaRPr>
          </a:p>
          <a:p>
            <a:r>
              <a:rPr lang="zh-TW" altLang="en-US" dirty="0">
                <a:solidFill>
                  <a:srgbClr val="92D050"/>
                </a:solidFill>
                <a:latin typeface="微軟正黑體" panose="020B0604030504040204" pitchFamily="34" charset="-120"/>
                <a:ea typeface="微軟正黑體" panose="020B0604030504040204" pitchFamily="34" charset="-120"/>
              </a:rPr>
              <a:t>郵件地址、語言偏好設定和個人資料相片 而已嗎</a:t>
            </a:r>
            <a:r>
              <a:rPr lang="en-US" altLang="zh-TW" dirty="0">
                <a:solidFill>
                  <a:srgbClr val="92D050"/>
                </a:solidFill>
                <a:latin typeface="微軟正黑體" panose="020B0604030504040204" pitchFamily="34" charset="-120"/>
                <a:ea typeface="微軟正黑體" panose="020B0604030504040204" pitchFamily="34" charset="-120"/>
              </a:rPr>
              <a:t>?</a:t>
            </a:r>
          </a:p>
          <a:p>
            <a:endParaRPr lang="en-US" altLang="zh-TW" dirty="0">
              <a:solidFill>
                <a:srgbClr val="92D050"/>
              </a:solidFill>
              <a:latin typeface="微軟正黑體" panose="020B0604030504040204" pitchFamily="34" charset="-120"/>
              <a:ea typeface="微軟正黑體" panose="020B0604030504040204" pitchFamily="34" charset="-120"/>
            </a:endParaRPr>
          </a:p>
          <a:p>
            <a:r>
              <a:rPr lang="en-US" altLang="zh-TW" dirty="0">
                <a:solidFill>
                  <a:srgbClr val="92D050"/>
                </a:solidFill>
                <a:latin typeface="微軟正黑體" panose="020B0604030504040204" pitchFamily="34" charset="-120"/>
                <a:ea typeface="微軟正黑體" panose="020B0604030504040204" pitchFamily="34" charset="-120"/>
              </a:rPr>
              <a:t>// </a:t>
            </a:r>
            <a:r>
              <a:rPr lang="zh-TW" altLang="en-US" dirty="0">
                <a:solidFill>
                  <a:srgbClr val="92D050"/>
                </a:solidFill>
                <a:latin typeface="微軟正黑體" panose="020B0604030504040204" pitchFamily="34" charset="-120"/>
                <a:ea typeface="微軟正黑體" panose="020B0604030504040204" pitchFamily="34" charset="-120"/>
              </a:rPr>
              <a:t>你必須要相信 </a:t>
            </a:r>
            <a:r>
              <a:rPr lang="en-US" altLang="zh-TW" dirty="0">
                <a:solidFill>
                  <a:srgbClr val="92D050"/>
                </a:solidFill>
                <a:latin typeface="微軟正黑體" panose="020B0604030504040204" pitchFamily="34" charset="-120"/>
                <a:ea typeface="微軟正黑體" panose="020B0604030504040204" pitchFamily="34" charset="-120"/>
              </a:rPr>
              <a:t>Google </a:t>
            </a:r>
            <a:r>
              <a:rPr lang="zh-TW" altLang="en-US" dirty="0">
                <a:solidFill>
                  <a:srgbClr val="92D050"/>
                </a:solidFill>
                <a:latin typeface="微軟正黑體" panose="020B0604030504040204" pitchFamily="34" charset="-120"/>
                <a:ea typeface="微軟正黑體" panose="020B0604030504040204" pitchFamily="34" charset="-120"/>
              </a:rPr>
              <a:t>的 </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經營理念</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，還要相信</a:t>
            </a:r>
            <a:br>
              <a:rPr lang="en-US" altLang="zh-TW" dirty="0">
                <a:solidFill>
                  <a:srgbClr val="92D050"/>
                </a:solidFill>
                <a:latin typeface="微軟正黑體" panose="020B0604030504040204" pitchFamily="34" charset="-120"/>
                <a:ea typeface="微軟正黑體" panose="020B0604030504040204" pitchFamily="34" charset="-120"/>
              </a:rPr>
            </a:b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 </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工程技術</a:t>
            </a:r>
            <a:r>
              <a:rPr lang="en-US" altLang="zh-TW" dirty="0">
                <a:solidFill>
                  <a:srgbClr val="92D050"/>
                </a:solidFill>
                <a:latin typeface="微軟正黑體" panose="020B0604030504040204" pitchFamily="34" charset="-120"/>
                <a:ea typeface="微軟正黑體" panose="020B0604030504040204" pitchFamily="34" charset="-120"/>
              </a:rPr>
              <a:t>" </a:t>
            </a:r>
            <a:r>
              <a:rPr lang="zh-TW" altLang="en-US" dirty="0">
                <a:solidFill>
                  <a:srgbClr val="92D050"/>
                </a:solidFill>
                <a:latin typeface="微軟正黑體" panose="020B0604030504040204" pitchFamily="34" charset="-120"/>
                <a:ea typeface="微軟正黑體" panose="020B0604030504040204" pitchFamily="34" charset="-120"/>
              </a:rPr>
              <a:t>才有信心按下 </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繼續</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a:t>
            </a:r>
            <a:endParaRPr lang="en-US" altLang="zh-TW" dirty="0">
              <a:solidFill>
                <a:srgbClr val="92D050"/>
              </a:solidFill>
              <a:latin typeface="微軟正黑體" panose="020B0604030504040204" pitchFamily="34" charset="-120"/>
              <a:ea typeface="微軟正黑體" panose="020B0604030504040204" pitchFamily="34" charset="-120"/>
            </a:endParaRPr>
          </a:p>
          <a:p>
            <a:endParaRPr lang="en-US" altLang="zh-TW" dirty="0">
              <a:solidFill>
                <a:srgbClr val="92D050"/>
              </a:solidFill>
              <a:latin typeface="微軟正黑體" panose="020B0604030504040204" pitchFamily="34" charset="-120"/>
              <a:ea typeface="微軟正黑體" panose="020B0604030504040204" pitchFamily="34" charset="-120"/>
            </a:endParaRPr>
          </a:p>
          <a:p>
            <a:r>
              <a:rPr lang="zh-TW" altLang="en-US" dirty="0">
                <a:solidFill>
                  <a:srgbClr val="92D050"/>
                </a:solidFill>
                <a:latin typeface="微軟正黑體" panose="020B0604030504040204" pitchFamily="34" charset="-120"/>
                <a:ea typeface="微軟正黑體" panose="020B0604030504040204" pitchFamily="34" charset="-120"/>
              </a:rPr>
              <a:t>換成其他服務，你的答案是否相同</a:t>
            </a:r>
            <a:r>
              <a:rPr lang="en-US" altLang="zh-TW" dirty="0">
                <a:solidFill>
                  <a:srgbClr val="92D050"/>
                </a:solidFill>
                <a:latin typeface="微軟正黑體" panose="020B0604030504040204" pitchFamily="34" charset="-120"/>
                <a:ea typeface="微軟正黑體" panose="020B0604030504040204" pitchFamily="34" charset="-120"/>
              </a:rPr>
              <a:t>?</a:t>
            </a:r>
          </a:p>
          <a:p>
            <a:r>
              <a:rPr lang="zh-TW" altLang="en-US" b="1" dirty="0">
                <a:solidFill>
                  <a:srgbClr val="FFFF00"/>
                </a:solidFill>
                <a:latin typeface="微軟正黑體" panose="020B0604030504040204" pitchFamily="34" charset="-120"/>
                <a:ea typeface="微軟正黑體" panose="020B0604030504040204" pitchFamily="34" charset="-120"/>
              </a:rPr>
              <a:t>如果妳就是 </a:t>
            </a:r>
            <a:r>
              <a:rPr lang="en-US" altLang="zh-TW" b="1" dirty="0">
                <a:solidFill>
                  <a:srgbClr val="FFFF00"/>
                </a:solidFill>
                <a:latin typeface="微軟正黑體" panose="020B0604030504040204" pitchFamily="34" charset="-120"/>
                <a:ea typeface="微軟正黑體" panose="020B0604030504040204" pitchFamily="34" charset="-120"/>
              </a:rPr>
              <a:t>API </a:t>
            </a:r>
            <a:r>
              <a:rPr lang="zh-TW" altLang="en-US" b="1" dirty="0">
                <a:solidFill>
                  <a:srgbClr val="FFFF00"/>
                </a:solidFill>
                <a:latin typeface="微軟正黑體" panose="020B0604030504040204" pitchFamily="34" charset="-120"/>
                <a:ea typeface="微軟正黑體" panose="020B0604030504040204" pitchFamily="34" charset="-120"/>
              </a:rPr>
              <a:t>的開發商，你有信心做出保證嗎</a:t>
            </a:r>
            <a:r>
              <a:rPr lang="en-US" altLang="zh-TW" b="1" dirty="0">
                <a:solidFill>
                  <a:srgbClr val="FFFF00"/>
                </a:solidFill>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401345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1B4A9E2-942D-36A9-C1F3-6BF62970266B}"/>
              </a:ext>
            </a:extLst>
          </p:cNvPr>
          <p:cNvSpPr>
            <a:spLocks noGrp="1"/>
          </p:cNvSpPr>
          <p:nvPr>
            <p:ph type="ctrTitle"/>
          </p:nvPr>
        </p:nvSpPr>
        <p:spPr/>
        <p:txBody>
          <a:bodyPr/>
          <a:lstStyle/>
          <a:p>
            <a:r>
              <a:rPr lang="en-US" altLang="zh-TW" dirty="0"/>
              <a:t>1.</a:t>
            </a:r>
            <a:r>
              <a:rPr lang="zh-TW" altLang="en-US" dirty="0"/>
              <a:t> 開發流程的改變</a:t>
            </a:r>
          </a:p>
        </p:txBody>
      </p:sp>
      <p:sp>
        <p:nvSpPr>
          <p:cNvPr id="5" name="副標題 4">
            <a:extLst>
              <a:ext uri="{FF2B5EF4-FFF2-40B4-BE49-F238E27FC236}">
                <a16:creationId xmlns:a16="http://schemas.microsoft.com/office/drawing/2014/main" id="{9068DF71-44D2-4B7E-BDFC-11713BFC07A7}"/>
              </a:ext>
            </a:extLst>
          </p:cNvPr>
          <p:cNvSpPr>
            <a:spLocks noGrp="1"/>
          </p:cNvSpPr>
          <p:nvPr>
            <p:ph type="subTitle" idx="1"/>
          </p:nvPr>
        </p:nvSpPr>
        <p:spPr>
          <a:xfrm>
            <a:off x="838200" y="4641129"/>
            <a:ext cx="9144000" cy="1818454"/>
          </a:xfrm>
        </p:spPr>
        <p:txBody>
          <a:bodyPr/>
          <a:lstStyle/>
          <a:p>
            <a:r>
              <a:rPr lang="en-US" altLang="zh-TW" dirty="0">
                <a:solidFill>
                  <a:srgbClr val="92D050"/>
                </a:solidFill>
              </a:rPr>
              <a:t>//</a:t>
            </a:r>
            <a:r>
              <a:rPr lang="zh-TW" altLang="en-US" dirty="0">
                <a:solidFill>
                  <a:srgbClr val="92D050"/>
                </a:solidFill>
              </a:rPr>
              <a:t> 一切的改變，都從訂定 </a:t>
            </a:r>
            <a:r>
              <a:rPr lang="en-US" altLang="zh-TW" dirty="0">
                <a:solidFill>
                  <a:srgbClr val="92D050"/>
                </a:solidFill>
              </a:rPr>
              <a:t>"Contract" </a:t>
            </a:r>
            <a:r>
              <a:rPr lang="zh-TW" altLang="en-US" dirty="0">
                <a:solidFill>
                  <a:srgbClr val="92D050"/>
                </a:solidFill>
              </a:rPr>
              <a:t>開始</a:t>
            </a:r>
            <a:endParaRPr lang="en-US" altLang="zh-TW" dirty="0">
              <a:solidFill>
                <a:srgbClr val="92D050"/>
              </a:solidFill>
            </a:endParaRPr>
          </a:p>
          <a:p>
            <a:r>
              <a:rPr lang="en-US" altLang="zh-TW" dirty="0">
                <a:solidFill>
                  <a:srgbClr val="92D050"/>
                </a:solidFill>
              </a:rPr>
              <a:t>//</a:t>
            </a:r>
            <a:r>
              <a:rPr lang="zh-TW" altLang="en-US" dirty="0">
                <a:solidFill>
                  <a:srgbClr val="92D050"/>
                </a:solidFill>
              </a:rPr>
              <a:t> 訂定好的 </a:t>
            </a:r>
            <a:r>
              <a:rPr lang="en-US" altLang="zh-TW" dirty="0">
                <a:solidFill>
                  <a:srgbClr val="92D050"/>
                </a:solidFill>
              </a:rPr>
              <a:t>"Contract", </a:t>
            </a:r>
            <a:r>
              <a:rPr lang="zh-TW" altLang="en-US" dirty="0">
                <a:solidFill>
                  <a:srgbClr val="92D050"/>
                </a:solidFill>
              </a:rPr>
              <a:t>抽象化思考是關鍵能力</a:t>
            </a:r>
          </a:p>
        </p:txBody>
      </p:sp>
    </p:spTree>
    <p:extLst>
      <p:ext uri="{BB962C8B-B14F-4D97-AF65-F5344CB8AC3E}">
        <p14:creationId xmlns:p14="http://schemas.microsoft.com/office/powerpoint/2010/main" val="71174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12C4D49-1C5A-23FC-6243-8783E24D7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553641"/>
            <a:ext cx="10223500" cy="575071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3FA23EDE-6D75-26BD-E38C-D5953EA31DA7}"/>
              </a:ext>
            </a:extLst>
          </p:cNvPr>
          <p:cNvSpPr txBox="1"/>
          <p:nvPr/>
        </p:nvSpPr>
        <p:spPr>
          <a:xfrm>
            <a:off x="8096250" y="6488668"/>
            <a:ext cx="4095750" cy="369332"/>
          </a:xfrm>
          <a:prstGeom prst="rect">
            <a:avLst/>
          </a:prstGeom>
          <a:solidFill>
            <a:srgbClr val="B9AAEE"/>
          </a:solidFill>
        </p:spPr>
        <p:txBody>
          <a:bodyPr wrap="square">
            <a:spAutoFit/>
          </a:bodyPr>
          <a:lstStyle/>
          <a:p>
            <a:pPr algn="r" rtl="0">
              <a:spcBef>
                <a:spcPts val="0"/>
              </a:spcBef>
              <a:spcAft>
                <a:spcPts val="0"/>
              </a:spcAft>
            </a:pPr>
            <a:r>
              <a:rPr lang="en-US" altLang="zh-TW" sz="1800" b="0" i="0" u="none" strike="noStrike" dirty="0">
                <a:solidFill>
                  <a:srgbClr val="000000"/>
                </a:solidFill>
                <a:effectLst/>
                <a:latin typeface="Helvetica Neue"/>
              </a:rPr>
              <a:t>Ruddy Lee, </a:t>
            </a:r>
            <a:r>
              <a:rPr lang="zh-TW" altLang="en-US" sz="1800" b="0" i="0" u="sng" strike="noStrike" dirty="0">
                <a:solidFill>
                  <a:srgbClr val="0000FF"/>
                </a:solidFill>
                <a:effectLst/>
                <a:latin typeface="Helvetica Neue"/>
                <a:hlinkClick r:id="rId3"/>
              </a:rPr>
              <a:t>淺談 </a:t>
            </a:r>
            <a:r>
              <a:rPr lang="en-US" altLang="zh-TW" sz="1800" b="0" i="0" u="sng" strike="noStrike" dirty="0">
                <a:solidFill>
                  <a:srgbClr val="0000FF"/>
                </a:solidFill>
                <a:effectLst/>
                <a:latin typeface="Helvetica Neue"/>
                <a:hlinkClick r:id="rId3"/>
              </a:rPr>
              <a:t>API First</a:t>
            </a:r>
            <a:r>
              <a:rPr lang="en-US" altLang="zh-TW" sz="1800" b="0" i="0" u="none" strike="noStrike" dirty="0">
                <a:solidFill>
                  <a:srgbClr val="000000"/>
                </a:solidFill>
                <a:effectLst/>
                <a:latin typeface="Helvetica Neue"/>
              </a:rPr>
              <a:t>, 2021/09/08</a:t>
            </a:r>
            <a:endParaRPr lang="zh-TW" altLang="en-US" dirty="0"/>
          </a:p>
        </p:txBody>
      </p:sp>
    </p:spTree>
    <p:extLst>
      <p:ext uri="{BB962C8B-B14F-4D97-AF65-F5344CB8AC3E}">
        <p14:creationId xmlns:p14="http://schemas.microsoft.com/office/powerpoint/2010/main" val="395963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12C4D49-1C5A-23FC-6243-8783E24D7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553641"/>
            <a:ext cx="10223500" cy="575071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3FA23EDE-6D75-26BD-E38C-D5953EA31DA7}"/>
              </a:ext>
            </a:extLst>
          </p:cNvPr>
          <p:cNvSpPr txBox="1"/>
          <p:nvPr/>
        </p:nvSpPr>
        <p:spPr>
          <a:xfrm>
            <a:off x="8096250" y="6488668"/>
            <a:ext cx="4095750" cy="369332"/>
          </a:xfrm>
          <a:prstGeom prst="rect">
            <a:avLst/>
          </a:prstGeom>
          <a:solidFill>
            <a:srgbClr val="B9AAEE"/>
          </a:solidFill>
        </p:spPr>
        <p:txBody>
          <a:bodyPr wrap="square">
            <a:spAutoFit/>
          </a:bodyPr>
          <a:lstStyle/>
          <a:p>
            <a:pPr algn="r" rtl="0">
              <a:spcBef>
                <a:spcPts val="0"/>
              </a:spcBef>
              <a:spcAft>
                <a:spcPts val="0"/>
              </a:spcAft>
            </a:pPr>
            <a:r>
              <a:rPr lang="en-US" altLang="zh-TW" sz="1800" b="0" i="0" u="none" strike="noStrike" dirty="0">
                <a:solidFill>
                  <a:srgbClr val="000000"/>
                </a:solidFill>
                <a:effectLst/>
                <a:latin typeface="Helvetica Neue"/>
              </a:rPr>
              <a:t>Ruddy Lee, </a:t>
            </a:r>
            <a:r>
              <a:rPr lang="zh-TW" altLang="en-US" sz="1800" b="0" i="0" u="sng" strike="noStrike" dirty="0">
                <a:solidFill>
                  <a:srgbClr val="0000FF"/>
                </a:solidFill>
                <a:effectLst/>
                <a:latin typeface="Helvetica Neue"/>
                <a:hlinkClick r:id="rId3"/>
              </a:rPr>
              <a:t>淺談 </a:t>
            </a:r>
            <a:r>
              <a:rPr lang="en-US" altLang="zh-TW" sz="1800" b="0" i="0" u="sng" strike="noStrike" dirty="0">
                <a:solidFill>
                  <a:srgbClr val="0000FF"/>
                </a:solidFill>
                <a:effectLst/>
                <a:latin typeface="Helvetica Neue"/>
                <a:hlinkClick r:id="rId3"/>
              </a:rPr>
              <a:t>API First</a:t>
            </a:r>
            <a:r>
              <a:rPr lang="en-US" altLang="zh-TW" sz="1800" b="0" i="0" u="none" strike="noStrike" dirty="0">
                <a:solidFill>
                  <a:srgbClr val="000000"/>
                </a:solidFill>
                <a:effectLst/>
                <a:latin typeface="Helvetica Neue"/>
              </a:rPr>
              <a:t>, 2021/09/08</a:t>
            </a:r>
            <a:endParaRPr lang="zh-TW" altLang="en-US" dirty="0"/>
          </a:p>
        </p:txBody>
      </p:sp>
      <p:sp>
        <p:nvSpPr>
          <p:cNvPr id="2" name="矩形 1">
            <a:extLst>
              <a:ext uri="{FF2B5EF4-FFF2-40B4-BE49-F238E27FC236}">
                <a16:creationId xmlns:a16="http://schemas.microsoft.com/office/drawing/2014/main" id="{A6658866-3653-C040-81A0-A44871852C18}"/>
              </a:ext>
            </a:extLst>
          </p:cNvPr>
          <p:cNvSpPr/>
          <p:nvPr/>
        </p:nvSpPr>
        <p:spPr>
          <a:xfrm>
            <a:off x="984250" y="1187450"/>
            <a:ext cx="4914900" cy="5116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圓角 2">
            <a:extLst>
              <a:ext uri="{FF2B5EF4-FFF2-40B4-BE49-F238E27FC236}">
                <a16:creationId xmlns:a16="http://schemas.microsoft.com/office/drawing/2014/main" id="{30D91991-7EF7-007C-9294-DDA37635A3DC}"/>
              </a:ext>
            </a:extLst>
          </p:cNvPr>
          <p:cNvSpPr/>
          <p:nvPr/>
        </p:nvSpPr>
        <p:spPr>
          <a:xfrm>
            <a:off x="1250950" y="3371850"/>
            <a:ext cx="9048750" cy="850900"/>
          </a:xfrm>
          <a:prstGeom prst="round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r>
              <a:rPr lang="en-US" altLang="zh-TW" sz="1400" dirty="0">
                <a:latin typeface="微軟正黑體" panose="020B0604030504040204" pitchFamily="34" charset="-120"/>
                <a:ea typeface="微軟正黑體" panose="020B0604030504040204" pitchFamily="34" charset="-120"/>
              </a:rPr>
              <a:t>Contract First,</a:t>
            </a:r>
            <a:r>
              <a:rPr lang="zh-TW" altLang="en-US" sz="1400" dirty="0">
                <a:latin typeface="微軟正黑體" panose="020B0604030504040204" pitchFamily="34" charset="-120"/>
                <a:ea typeface="微軟正黑體" panose="020B0604030504040204" pitchFamily="34" charset="-120"/>
              </a:rPr>
              <a:t> 先定義出介面規格</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並且提供可呼叫的 </a:t>
            </a:r>
            <a:r>
              <a:rPr lang="en-US" altLang="zh-TW" sz="1400" dirty="0">
                <a:latin typeface="微軟正黑體" panose="020B0604030504040204" pitchFamily="34" charset="-120"/>
                <a:ea typeface="微軟正黑體" panose="020B0604030504040204" pitchFamily="34" charset="-120"/>
              </a:rPr>
              <a:t>Mock</a:t>
            </a:r>
          </a:p>
          <a:p>
            <a:r>
              <a:rPr lang="zh-TW" altLang="en-US" sz="1400" dirty="0">
                <a:latin typeface="微軟正黑體" panose="020B0604030504040204" pitchFamily="34" charset="-120"/>
                <a:ea typeface="微軟正黑體" panose="020B0604030504040204" pitchFamily="34" charset="-120"/>
              </a:rPr>
              <a:t>前後端可以盡快 </a:t>
            </a:r>
            <a:r>
              <a:rPr lang="en-US" altLang="zh-TW" sz="1400" dirty="0">
                <a:latin typeface="微軟正黑體" panose="020B0604030504040204" pitchFamily="34" charset="-120"/>
                <a:ea typeface="微軟正黑體" panose="020B0604030504040204" pitchFamily="34" charset="-120"/>
              </a:rPr>
              <a:t>(ASAP)</a:t>
            </a:r>
            <a:r>
              <a:rPr lang="zh-TW" altLang="en-US" sz="1400" dirty="0">
                <a:latin typeface="微軟正黑體" panose="020B0604030504040204" pitchFamily="34" charset="-120"/>
                <a:ea typeface="微軟正黑體" panose="020B0604030504040204" pitchFamily="34" charset="-120"/>
              </a:rPr>
              <a:t> 的確認規格，實際使用 </a:t>
            </a:r>
            <a:r>
              <a:rPr lang="en-US" altLang="zh-TW" sz="1400" dirty="0">
                <a:latin typeface="微軟正黑體" panose="020B0604030504040204" pitchFamily="34" charset="-120"/>
                <a:ea typeface="微軟正黑體" panose="020B0604030504040204" pitchFamily="34" charset="-120"/>
              </a:rPr>
              <a:t>code </a:t>
            </a:r>
            <a:r>
              <a:rPr lang="zh-TW" altLang="en-US" sz="1400" dirty="0">
                <a:latin typeface="微軟正黑體" panose="020B0604030504040204" pitchFamily="34" charset="-120"/>
                <a:ea typeface="微軟正黑體" panose="020B0604030504040204" pitchFamily="34" charset="-120"/>
              </a:rPr>
              <a:t>確認理解正確。</a:t>
            </a:r>
            <a:endParaRPr lang="en-US" altLang="zh-TW" sz="1400" dirty="0">
              <a:latin typeface="微軟正黑體" panose="020B0604030504040204" pitchFamily="34" charset="-120"/>
              <a:ea typeface="微軟正黑體" panose="020B0604030504040204" pitchFamily="34" charset="-120"/>
            </a:endParaRPr>
          </a:p>
        </p:txBody>
      </p:sp>
      <p:sp>
        <p:nvSpPr>
          <p:cNvPr id="4" name="雲朵形 3">
            <a:extLst>
              <a:ext uri="{FF2B5EF4-FFF2-40B4-BE49-F238E27FC236}">
                <a16:creationId xmlns:a16="http://schemas.microsoft.com/office/drawing/2014/main" id="{30B5800C-FE01-4798-D277-1D7B4D755F31}"/>
              </a:ext>
            </a:extLst>
          </p:cNvPr>
          <p:cNvSpPr/>
          <p:nvPr/>
        </p:nvSpPr>
        <p:spPr>
          <a:xfrm>
            <a:off x="1104900" y="1098550"/>
            <a:ext cx="3219450" cy="194310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zh-TW" altLang="en-US" sz="1600" b="1" u="sng" dirty="0">
                <a:latin typeface="微軟正黑體" panose="020B0604030504040204" pitchFamily="34" charset="-120"/>
                <a:ea typeface="微軟正黑體" panose="020B0604030504040204" pitchFamily="34" charset="-120"/>
              </a:rPr>
              <a:t>架構師</a:t>
            </a:r>
            <a:r>
              <a:rPr lang="zh-TW" altLang="en-US" sz="1600" dirty="0">
                <a:latin typeface="微軟正黑體" panose="020B0604030504040204" pitchFamily="34" charset="-120"/>
                <a:ea typeface="微軟正黑體" panose="020B0604030504040204" pitchFamily="34" charset="-120"/>
              </a:rPr>
              <a:t>可以盡可能收集潛在案例，並且用 </a:t>
            </a:r>
            <a:r>
              <a:rPr lang="en-US" altLang="zh-TW" sz="1600" dirty="0">
                <a:latin typeface="微軟正黑體" panose="020B0604030504040204" pitchFamily="34" charset="-120"/>
                <a:ea typeface="微軟正黑體" panose="020B0604030504040204" pitchFamily="34" charset="-120"/>
              </a:rPr>
              <a:t>mock </a:t>
            </a:r>
            <a:r>
              <a:rPr lang="zh-TW" altLang="en-US" sz="1600" dirty="0">
                <a:latin typeface="微軟正黑體" panose="020B0604030504040204" pitchFamily="34" charset="-120"/>
                <a:ea typeface="微軟正黑體" panose="020B0604030504040204" pitchFamily="34" charset="-120"/>
              </a:rPr>
              <a:t>來驗證可行性。</a:t>
            </a:r>
            <a:endParaRPr lang="en-US" altLang="zh-TW" sz="1600" dirty="0">
              <a:latin typeface="微軟正黑體" panose="020B0604030504040204" pitchFamily="34" charset="-120"/>
              <a:ea typeface="微軟正黑體" panose="020B0604030504040204" pitchFamily="34" charset="-120"/>
            </a:endParaRPr>
          </a:p>
        </p:txBody>
      </p:sp>
      <p:sp>
        <p:nvSpPr>
          <p:cNvPr id="5" name="雲朵形 4">
            <a:extLst>
              <a:ext uri="{FF2B5EF4-FFF2-40B4-BE49-F238E27FC236}">
                <a16:creationId xmlns:a16="http://schemas.microsoft.com/office/drawing/2014/main" id="{ECF26CFC-1E43-714D-50B0-510477F03BBB}"/>
              </a:ext>
            </a:extLst>
          </p:cNvPr>
          <p:cNvSpPr/>
          <p:nvPr/>
        </p:nvSpPr>
        <p:spPr>
          <a:xfrm>
            <a:off x="3543300" y="2272109"/>
            <a:ext cx="2476500" cy="131445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sz="1600" b="1" u="sng" dirty="0">
                <a:latin typeface="微軟正黑體" panose="020B0604030504040204" pitchFamily="34" charset="-120"/>
                <a:ea typeface="微軟正黑體" panose="020B0604030504040204" pitchFamily="34" charset="-120"/>
              </a:rPr>
              <a:t>RD</a:t>
            </a:r>
            <a:r>
              <a:rPr lang="zh-TW" altLang="en-US" sz="1600" b="1" u="sng" dirty="0">
                <a:latin typeface="微軟正黑體" panose="020B0604030504040204" pitchFamily="34" charset="-120"/>
                <a:ea typeface="微軟正黑體" panose="020B0604030504040204" pitchFamily="34" charset="-120"/>
              </a:rPr>
              <a:t> </a:t>
            </a:r>
            <a:r>
              <a:rPr lang="en-US" altLang="zh-TW" sz="1600" b="1" u="sng" dirty="0">
                <a:latin typeface="微軟正黑體" panose="020B0604030504040204" pitchFamily="34" charset="-120"/>
                <a:ea typeface="微軟正黑體" panose="020B0604030504040204" pitchFamily="34" charset="-120"/>
              </a:rPr>
              <a:t>/</a:t>
            </a:r>
            <a:r>
              <a:rPr lang="zh-TW" altLang="en-US" sz="1600" b="1" u="sng" dirty="0">
                <a:latin typeface="微軟正黑體" panose="020B0604030504040204" pitchFamily="34" charset="-120"/>
                <a:ea typeface="微軟正黑體" panose="020B0604030504040204" pitchFamily="34" charset="-120"/>
              </a:rPr>
              <a:t> </a:t>
            </a:r>
            <a:r>
              <a:rPr lang="en-US" altLang="zh-TW" sz="1600" b="1" u="sng" dirty="0">
                <a:latin typeface="微軟正黑體" panose="020B0604030504040204" pitchFamily="34" charset="-120"/>
                <a:ea typeface="微軟正黑體" panose="020B0604030504040204" pitchFamily="34" charset="-120"/>
              </a:rPr>
              <a:t>QA</a:t>
            </a:r>
            <a:r>
              <a:rPr lang="zh-TW" altLang="en-US" sz="1600" b="1" u="sng"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可以先寫可執行的測試案例。</a:t>
            </a:r>
            <a:endParaRPr lang="en-US" altLang="zh-TW" sz="1600" dirty="0">
              <a:latin typeface="微軟正黑體" panose="020B0604030504040204" pitchFamily="34" charset="-120"/>
              <a:ea typeface="微軟正黑體" panose="020B0604030504040204" pitchFamily="34" charset="-120"/>
            </a:endParaRPr>
          </a:p>
        </p:txBody>
      </p:sp>
      <p:sp>
        <p:nvSpPr>
          <p:cNvPr id="6" name="雲朵形 5">
            <a:extLst>
              <a:ext uri="{FF2B5EF4-FFF2-40B4-BE49-F238E27FC236}">
                <a16:creationId xmlns:a16="http://schemas.microsoft.com/office/drawing/2014/main" id="{CF0CD808-D1CA-9910-6E79-9999A2AF2A8D}"/>
              </a:ext>
            </a:extLst>
          </p:cNvPr>
          <p:cNvSpPr/>
          <p:nvPr/>
        </p:nvSpPr>
        <p:spPr>
          <a:xfrm>
            <a:off x="5681663" y="1137246"/>
            <a:ext cx="2933700" cy="173990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sz="1600" b="1" u="sng" dirty="0">
                <a:latin typeface="微軟正黑體" panose="020B0604030504040204" pitchFamily="34" charset="-120"/>
                <a:ea typeface="微軟正黑體" panose="020B0604030504040204" pitchFamily="34" charset="-120"/>
              </a:rPr>
              <a:t>Tech Writer </a:t>
            </a:r>
            <a:r>
              <a:rPr lang="zh-TW" altLang="en-US" sz="1600" dirty="0">
                <a:latin typeface="微軟正黑體" panose="020B0604030504040204" pitchFamily="34" charset="-120"/>
                <a:ea typeface="微軟正黑體" panose="020B0604030504040204" pitchFamily="34" charset="-120"/>
              </a:rPr>
              <a:t>在規格確認後就能開始寫 </a:t>
            </a:r>
            <a:r>
              <a:rPr lang="en-US" altLang="zh-TW" sz="1600" dirty="0">
                <a:latin typeface="微軟正黑體" panose="020B0604030504040204" pitchFamily="34" charset="-120"/>
                <a:ea typeface="微軟正黑體" panose="020B0604030504040204" pitchFamily="34" charset="-120"/>
              </a:rPr>
              <a:t>API </a:t>
            </a:r>
            <a:r>
              <a:rPr lang="zh-TW" altLang="en-US" sz="1600" dirty="0">
                <a:latin typeface="微軟正黑體" panose="020B0604030504040204" pitchFamily="34" charset="-120"/>
                <a:ea typeface="微軟正黑體" panose="020B0604030504040204" pitchFamily="34" charset="-120"/>
              </a:rPr>
              <a:t>文件與範例。</a:t>
            </a:r>
            <a:endParaRPr lang="en-US" altLang="zh-TW" sz="1600" dirty="0">
              <a:latin typeface="微軟正黑體" panose="020B0604030504040204" pitchFamily="34" charset="-120"/>
              <a:ea typeface="微軟正黑體" panose="020B0604030504040204" pitchFamily="34" charset="-120"/>
            </a:endParaRPr>
          </a:p>
        </p:txBody>
      </p:sp>
      <p:sp>
        <p:nvSpPr>
          <p:cNvPr id="8" name="雲朵形 7">
            <a:extLst>
              <a:ext uri="{FF2B5EF4-FFF2-40B4-BE49-F238E27FC236}">
                <a16:creationId xmlns:a16="http://schemas.microsoft.com/office/drawing/2014/main" id="{957168F4-7693-9839-9A1F-ABB6323266BE}"/>
              </a:ext>
            </a:extLst>
          </p:cNvPr>
          <p:cNvSpPr/>
          <p:nvPr/>
        </p:nvSpPr>
        <p:spPr>
          <a:xfrm>
            <a:off x="8277225" y="1746250"/>
            <a:ext cx="2476500" cy="168275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zh-TW" altLang="en-US" sz="1600" b="1" u="sng" dirty="0">
                <a:latin typeface="微軟正黑體" panose="020B0604030504040204" pitchFamily="34" charset="-120"/>
                <a:ea typeface="微軟正黑體" panose="020B0604030504040204" pitchFamily="34" charset="-120"/>
              </a:rPr>
              <a:t>開發團隊</a:t>
            </a:r>
            <a:r>
              <a:rPr lang="zh-TW" altLang="en-US" sz="1600" dirty="0">
                <a:latin typeface="微軟正黑體" panose="020B0604030504040204" pitchFamily="34" charset="-120"/>
                <a:ea typeface="微軟正黑體" panose="020B0604030504040204" pitchFamily="34" charset="-120"/>
              </a:rPr>
              <a:t>可以開始撰寫各種語言需要的 </a:t>
            </a:r>
            <a:r>
              <a:rPr lang="en-US" altLang="zh-TW" sz="1600" dirty="0">
                <a:latin typeface="微軟正黑體" panose="020B0604030504040204" pitchFamily="34" charset="-120"/>
                <a:ea typeface="微軟正黑體" panose="020B0604030504040204" pitchFamily="34" charset="-120"/>
              </a:rPr>
              <a:t>SDK</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p:txBody>
      </p:sp>
      <p:sp>
        <p:nvSpPr>
          <p:cNvPr id="9" name="雲朵形 8">
            <a:extLst>
              <a:ext uri="{FF2B5EF4-FFF2-40B4-BE49-F238E27FC236}">
                <a16:creationId xmlns:a16="http://schemas.microsoft.com/office/drawing/2014/main" id="{5B37F60B-EF5D-4EC0-2B4D-93A7EF2DEB54}"/>
              </a:ext>
            </a:extLst>
          </p:cNvPr>
          <p:cNvSpPr/>
          <p:nvPr/>
        </p:nvSpPr>
        <p:spPr>
          <a:xfrm>
            <a:off x="1173162" y="4272954"/>
            <a:ext cx="3389315" cy="1809155"/>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zh-TW" altLang="en-US" sz="1600" b="1" u="sng" dirty="0">
                <a:latin typeface="微軟正黑體" panose="020B0604030504040204" pitchFamily="34" charset="-120"/>
                <a:ea typeface="微軟正黑體" panose="020B0604030504040204" pitchFamily="34" charset="-120"/>
              </a:rPr>
              <a:t>效率</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有可執行的測試案例，有 </a:t>
            </a:r>
            <a:r>
              <a:rPr lang="en-US" altLang="zh-TW" sz="1600" dirty="0">
                <a:latin typeface="微軟正黑體" panose="020B0604030504040204" pitchFamily="34" charset="-120"/>
                <a:ea typeface="微軟正黑體" panose="020B0604030504040204" pitchFamily="34" charset="-120"/>
              </a:rPr>
              <a:t>Mock </a:t>
            </a:r>
            <a:r>
              <a:rPr lang="zh-TW" altLang="en-US" sz="1600" dirty="0">
                <a:latin typeface="微軟正黑體" panose="020B0604030504040204" pitchFamily="34" charset="-120"/>
                <a:ea typeface="微軟正黑體" panose="020B0604030504040204" pitchFamily="34" charset="-120"/>
              </a:rPr>
              <a:t>當作對照組，</a:t>
            </a:r>
            <a:r>
              <a:rPr lang="en-US" altLang="zh-TW" sz="1600" dirty="0">
                <a:latin typeface="微軟正黑體" panose="020B0604030504040204" pitchFamily="34" charset="-120"/>
                <a:ea typeface="微軟正黑體" panose="020B0604030504040204" pitchFamily="34" charset="-120"/>
              </a:rPr>
              <a:t>API</a:t>
            </a:r>
            <a:r>
              <a:rPr lang="zh-TW" altLang="en-US" sz="1600" dirty="0">
                <a:latin typeface="微軟正黑體" panose="020B0604030504040204" pitchFamily="34" charset="-120"/>
                <a:ea typeface="微軟正黑體" panose="020B0604030504040204" pitchFamily="34" charset="-120"/>
              </a:rPr>
              <a:t> 的開發可以用最低的風險進行。</a:t>
            </a:r>
            <a:endParaRPr lang="en-US" altLang="zh-TW" sz="1600" dirty="0">
              <a:latin typeface="微軟正黑體" panose="020B0604030504040204" pitchFamily="34" charset="-120"/>
              <a:ea typeface="微軟正黑體" panose="020B0604030504040204" pitchFamily="34" charset="-120"/>
            </a:endParaRPr>
          </a:p>
        </p:txBody>
      </p:sp>
      <p:sp>
        <p:nvSpPr>
          <p:cNvPr id="12" name="雲朵形 11">
            <a:extLst>
              <a:ext uri="{FF2B5EF4-FFF2-40B4-BE49-F238E27FC236}">
                <a16:creationId xmlns:a16="http://schemas.microsoft.com/office/drawing/2014/main" id="{BDB5C6A7-B6DD-B88F-B02E-73E31C6AA465}"/>
              </a:ext>
            </a:extLst>
          </p:cNvPr>
          <p:cNvSpPr/>
          <p:nvPr/>
        </p:nvSpPr>
        <p:spPr>
          <a:xfrm>
            <a:off x="4683127" y="4358977"/>
            <a:ext cx="3413123" cy="1809155"/>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zh-TW" altLang="en-US" sz="1600" b="1" u="sng" dirty="0">
                <a:latin typeface="微軟正黑體" panose="020B0604030504040204" pitchFamily="34" charset="-120"/>
                <a:ea typeface="微軟正黑體" panose="020B0604030504040204" pitchFamily="34" charset="-120"/>
              </a:rPr>
              <a:t>品質</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在符合 </a:t>
            </a:r>
            <a:r>
              <a:rPr lang="en-US" altLang="zh-TW" sz="1600" dirty="0">
                <a:latin typeface="微軟正黑體" panose="020B0604030504040204" pitchFamily="34" charset="-120"/>
                <a:ea typeface="微軟正黑體" panose="020B0604030504040204" pitchFamily="34" charset="-120"/>
              </a:rPr>
              <a:t>contract </a:t>
            </a:r>
            <a:r>
              <a:rPr lang="zh-TW" altLang="en-US" sz="1600" dirty="0">
                <a:latin typeface="微軟正黑體" panose="020B0604030504040204" pitchFamily="34" charset="-120"/>
                <a:ea typeface="微軟正黑體" panose="020B0604030504040204" pitchFamily="34" charset="-120"/>
              </a:rPr>
              <a:t>的前提，以及各種按照 </a:t>
            </a:r>
            <a:r>
              <a:rPr lang="en-US" altLang="zh-TW" sz="1600" dirty="0">
                <a:latin typeface="微軟正黑體" panose="020B0604030504040204" pitchFamily="34" charset="-120"/>
                <a:ea typeface="微軟正黑體" panose="020B0604030504040204" pitchFamily="34" charset="-120"/>
              </a:rPr>
              <a:t>contract </a:t>
            </a:r>
            <a:r>
              <a:rPr lang="zh-TW" altLang="en-US" sz="1600" dirty="0">
                <a:latin typeface="微軟正黑體" panose="020B0604030504040204" pitchFamily="34" charset="-120"/>
                <a:ea typeface="微軟正黑體" panose="020B0604030504040204" pitchFamily="34" charset="-120"/>
              </a:rPr>
              <a:t>的保護機制下，</a:t>
            </a:r>
            <a:r>
              <a:rPr lang="en-US" altLang="zh-TW" sz="1600" dirty="0">
                <a:latin typeface="微軟正黑體" panose="020B0604030504040204" pitchFamily="34" charset="-120"/>
                <a:ea typeface="微軟正黑體" panose="020B0604030504040204" pitchFamily="34" charset="-120"/>
              </a:rPr>
              <a:t>API</a:t>
            </a:r>
            <a:r>
              <a:rPr lang="zh-TW" altLang="en-US" sz="1600" dirty="0">
                <a:latin typeface="微軟正黑體" panose="020B0604030504040204" pitchFamily="34" charset="-120"/>
                <a:ea typeface="微軟正黑體" panose="020B0604030504040204" pitchFamily="34" charset="-120"/>
              </a:rPr>
              <a:t> 可以放心地進行最佳化。</a:t>
            </a: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1588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D75F20-E6F1-AF85-FA51-E7F82667093A}"/>
              </a:ext>
            </a:extLst>
          </p:cNvPr>
          <p:cNvSpPr>
            <a:spLocks noGrp="1"/>
          </p:cNvSpPr>
          <p:nvPr>
            <p:ph type="title"/>
          </p:nvPr>
        </p:nvSpPr>
        <p:spPr/>
        <p:txBody>
          <a:bodyPr/>
          <a:lstStyle/>
          <a:p>
            <a:r>
              <a:rPr lang="zh-TW" altLang="en-US" dirty="0"/>
              <a:t>思考</a:t>
            </a:r>
            <a:r>
              <a:rPr lang="en-US" altLang="zh-TW" dirty="0"/>
              <a:t>:</a:t>
            </a:r>
            <a:r>
              <a:rPr lang="zh-TW" altLang="en-US" dirty="0"/>
              <a:t> 你如何知道你的 </a:t>
            </a:r>
            <a:r>
              <a:rPr lang="en-US" altLang="zh-TW" dirty="0"/>
              <a:t>API contract </a:t>
            </a:r>
            <a:r>
              <a:rPr lang="zh-TW" altLang="en-US" dirty="0"/>
              <a:t>開 </a:t>
            </a:r>
            <a:r>
              <a:rPr lang="en-US" altLang="zh-TW" dirty="0"/>
              <a:t>"</a:t>
            </a:r>
            <a:r>
              <a:rPr lang="zh-TW" altLang="en-US" dirty="0"/>
              <a:t>正確</a:t>
            </a:r>
            <a:r>
              <a:rPr lang="en-US" altLang="zh-TW" dirty="0"/>
              <a:t>" </a:t>
            </a:r>
            <a:r>
              <a:rPr lang="zh-TW" altLang="en-US" dirty="0"/>
              <a:t>了</a:t>
            </a:r>
            <a:r>
              <a:rPr lang="en-US" altLang="zh-TW" dirty="0"/>
              <a:t>?</a:t>
            </a:r>
            <a:endParaRPr lang="zh-TW" altLang="en-US" dirty="0"/>
          </a:p>
        </p:txBody>
      </p:sp>
      <p:sp>
        <p:nvSpPr>
          <p:cNvPr id="3" name="內容版面配置區 2">
            <a:extLst>
              <a:ext uri="{FF2B5EF4-FFF2-40B4-BE49-F238E27FC236}">
                <a16:creationId xmlns:a16="http://schemas.microsoft.com/office/drawing/2014/main" id="{848A64CF-A589-915A-5B80-19B581C0C283}"/>
              </a:ext>
            </a:extLst>
          </p:cNvPr>
          <p:cNvSpPr>
            <a:spLocks noGrp="1"/>
          </p:cNvSpPr>
          <p:nvPr>
            <p:ph idx="1"/>
          </p:nvPr>
        </p:nvSpPr>
        <p:spPr/>
        <p:txBody>
          <a:bodyPr>
            <a:normAutofit lnSpcReduction="10000"/>
          </a:bodyPr>
          <a:lstStyle/>
          <a:p>
            <a:pPr marL="0" indent="0">
              <a:buNone/>
            </a:pPr>
            <a:r>
              <a:rPr lang="en-US" altLang="zh-TW" dirty="0"/>
              <a:t>(product first) </a:t>
            </a:r>
            <a:r>
              <a:rPr lang="zh-TW" altLang="en-US" dirty="0"/>
              <a:t>傳統的開發模式，你先寫 </a:t>
            </a:r>
            <a:r>
              <a:rPr lang="en-US" altLang="zh-TW" dirty="0"/>
              <a:t>code, </a:t>
            </a:r>
            <a:r>
              <a:rPr lang="zh-TW" altLang="en-US" dirty="0"/>
              <a:t>先設計主要的 </a:t>
            </a:r>
            <a:r>
              <a:rPr lang="en-US" altLang="zh-TW" dirty="0"/>
              <a:t>database schema, </a:t>
            </a:r>
            <a:r>
              <a:rPr lang="zh-TW" altLang="en-US" dirty="0"/>
              <a:t>能交付最基本的價值後</a:t>
            </a:r>
            <a:r>
              <a:rPr lang="en-US" altLang="zh-TW" dirty="0"/>
              <a:t>, </a:t>
            </a:r>
            <a:r>
              <a:rPr lang="zh-TW" altLang="en-US" dirty="0"/>
              <a:t>開始不斷的重構</a:t>
            </a:r>
            <a:r>
              <a:rPr lang="en-US" altLang="zh-TW" dirty="0"/>
              <a:t>, </a:t>
            </a:r>
            <a:r>
              <a:rPr lang="zh-TW" altLang="en-US" dirty="0"/>
              <a:t>然後交付對應的 </a:t>
            </a:r>
            <a:r>
              <a:rPr lang="en-US" altLang="zh-TW" dirty="0"/>
              <a:t>API</a:t>
            </a:r>
            <a:r>
              <a:rPr lang="zh-TW" altLang="en-US" dirty="0"/>
              <a:t>。</a:t>
            </a:r>
          </a:p>
          <a:p>
            <a:pPr marL="0" indent="0">
              <a:buNone/>
            </a:pPr>
            <a:endParaRPr lang="zh-TW" altLang="en-US" dirty="0"/>
          </a:p>
          <a:p>
            <a:pPr marL="0" indent="0">
              <a:buNone/>
            </a:pPr>
            <a:r>
              <a:rPr lang="en-US" altLang="zh-TW" dirty="0"/>
              <a:t>(</a:t>
            </a:r>
            <a:r>
              <a:rPr lang="en-US" altLang="zh-TW" dirty="0" err="1"/>
              <a:t>api</a:t>
            </a:r>
            <a:r>
              <a:rPr lang="en-US" altLang="zh-TW" dirty="0"/>
              <a:t> first) </a:t>
            </a:r>
            <a:r>
              <a:rPr lang="zh-TW" altLang="en-US" dirty="0"/>
              <a:t>先訂好 </a:t>
            </a:r>
            <a:r>
              <a:rPr lang="en-US" altLang="zh-TW" dirty="0"/>
              <a:t>API spec, </a:t>
            </a:r>
            <a:r>
              <a:rPr lang="zh-TW" altLang="en-US" dirty="0"/>
              <a:t>確認無誤後</a:t>
            </a:r>
            <a:r>
              <a:rPr lang="en-US" altLang="zh-TW" dirty="0"/>
              <a:t>:</a:t>
            </a:r>
          </a:p>
          <a:p>
            <a:pPr marL="0" indent="0">
              <a:buNone/>
            </a:pPr>
            <a:r>
              <a:rPr lang="en-US" altLang="zh-TW" dirty="0"/>
              <a:t>0. </a:t>
            </a:r>
            <a:r>
              <a:rPr lang="zh-TW" altLang="en-US" dirty="0"/>
              <a:t>定義第一版的規格草案 </a:t>
            </a:r>
            <a:r>
              <a:rPr lang="en-US" altLang="zh-TW" dirty="0"/>
              <a:t>(</a:t>
            </a:r>
            <a:r>
              <a:rPr lang="zh-TW" altLang="en-US" dirty="0"/>
              <a:t>能有 </a:t>
            </a:r>
            <a:r>
              <a:rPr lang="en-US" altLang="zh-TW" dirty="0"/>
              <a:t>swagger </a:t>
            </a:r>
            <a:r>
              <a:rPr lang="zh-TW" altLang="en-US" dirty="0"/>
              <a:t>更好</a:t>
            </a:r>
            <a:r>
              <a:rPr lang="en-US" altLang="zh-TW" dirty="0"/>
              <a:t>)</a:t>
            </a:r>
            <a:r>
              <a:rPr lang="zh-TW" altLang="en-US" dirty="0"/>
              <a:t>。架構師可以先用這規格試著評估能否用來面對需求</a:t>
            </a:r>
            <a:r>
              <a:rPr lang="en-US" altLang="zh-TW" dirty="0"/>
              <a:t>?</a:t>
            </a:r>
          </a:p>
          <a:p>
            <a:pPr marL="0" indent="0">
              <a:buNone/>
            </a:pPr>
            <a:r>
              <a:rPr lang="en-US" altLang="zh-TW" dirty="0"/>
              <a:t>1. </a:t>
            </a:r>
            <a:r>
              <a:rPr lang="zh-TW" altLang="en-US" dirty="0"/>
              <a:t>按照規格，開發 </a:t>
            </a:r>
            <a:r>
              <a:rPr lang="en-US" altLang="zh-TW" dirty="0"/>
              <a:t>mock server (</a:t>
            </a:r>
            <a:r>
              <a:rPr lang="zh-TW" altLang="en-US" dirty="0"/>
              <a:t>基本上有 </a:t>
            </a:r>
            <a:r>
              <a:rPr lang="en-US" altLang="zh-TW" dirty="0"/>
              <a:t>swagger </a:t>
            </a:r>
            <a:r>
              <a:rPr lang="zh-TW" altLang="en-US" dirty="0"/>
              <a:t>就能 </a:t>
            </a:r>
            <a:r>
              <a:rPr lang="en-US" altLang="zh-TW" dirty="0"/>
              <a:t>generate </a:t>
            </a:r>
            <a:r>
              <a:rPr lang="zh-TW" altLang="en-US" dirty="0"/>
              <a:t>出 </a:t>
            </a:r>
            <a:r>
              <a:rPr lang="en-US" altLang="zh-TW" dirty="0"/>
              <a:t>80% </a:t>
            </a:r>
            <a:r>
              <a:rPr lang="zh-TW" altLang="en-US" dirty="0"/>
              <a:t>的版本了</a:t>
            </a:r>
            <a:r>
              <a:rPr lang="en-US" altLang="zh-TW" dirty="0"/>
              <a:t>)</a:t>
            </a:r>
            <a:r>
              <a:rPr lang="zh-TW" altLang="en-US" dirty="0"/>
              <a:t>。</a:t>
            </a:r>
          </a:p>
          <a:p>
            <a:pPr marL="0" indent="0">
              <a:buNone/>
            </a:pPr>
            <a:r>
              <a:rPr lang="en-US" altLang="zh-TW" dirty="0"/>
              <a:t>2. Application </a:t>
            </a:r>
            <a:r>
              <a:rPr lang="zh-TW" altLang="en-US" dirty="0"/>
              <a:t>開發團隊，搭配 </a:t>
            </a:r>
            <a:r>
              <a:rPr lang="en-US" altLang="zh-TW" dirty="0"/>
              <a:t>mock server </a:t>
            </a:r>
            <a:r>
              <a:rPr lang="zh-TW" altLang="en-US" dirty="0"/>
              <a:t>就能開始開發應用</a:t>
            </a:r>
          </a:p>
          <a:p>
            <a:pPr marL="0" indent="0">
              <a:buNone/>
            </a:pPr>
            <a:r>
              <a:rPr lang="en-US" altLang="zh-TW" dirty="0"/>
              <a:t>3. </a:t>
            </a:r>
            <a:r>
              <a:rPr lang="zh-TW" altLang="en-US" dirty="0"/>
              <a:t>同時</a:t>
            </a:r>
            <a:r>
              <a:rPr lang="en-US" altLang="zh-TW" dirty="0"/>
              <a:t>, API </a:t>
            </a:r>
            <a:r>
              <a:rPr lang="zh-TW" altLang="en-US" dirty="0"/>
              <a:t>開發團隊可以開始實做 </a:t>
            </a:r>
            <a:r>
              <a:rPr lang="en-US" altLang="zh-TW" dirty="0"/>
              <a:t>API server</a:t>
            </a:r>
          </a:p>
          <a:p>
            <a:pPr marL="0" indent="0">
              <a:buNone/>
            </a:pPr>
            <a:r>
              <a:rPr lang="en-US" altLang="zh-TW" dirty="0"/>
              <a:t>4. </a:t>
            </a:r>
            <a:r>
              <a:rPr lang="zh-TW" altLang="en-US" dirty="0"/>
              <a:t>同時</a:t>
            </a:r>
            <a:r>
              <a:rPr lang="en-US" altLang="zh-TW" dirty="0"/>
              <a:t>, QA </a:t>
            </a:r>
            <a:r>
              <a:rPr lang="zh-TW" altLang="en-US" dirty="0"/>
              <a:t>可以開始針對 </a:t>
            </a:r>
            <a:r>
              <a:rPr lang="en-US" altLang="zh-TW" dirty="0"/>
              <a:t>API </a:t>
            </a:r>
            <a:r>
              <a:rPr lang="zh-TW" altLang="en-US" dirty="0"/>
              <a:t>寫測試</a:t>
            </a:r>
          </a:p>
          <a:p>
            <a:pPr marL="0" indent="0">
              <a:buNone/>
            </a:pPr>
            <a:r>
              <a:rPr lang="en-US" altLang="zh-TW" dirty="0"/>
              <a:t>5. (</a:t>
            </a:r>
            <a:r>
              <a:rPr lang="zh-TW" altLang="en-US" dirty="0"/>
              <a:t>如果需要的話</a:t>
            </a:r>
            <a:r>
              <a:rPr lang="en-US" altLang="zh-TW" dirty="0"/>
              <a:t>) SDK </a:t>
            </a:r>
            <a:r>
              <a:rPr lang="zh-TW" altLang="en-US" dirty="0"/>
              <a:t>的開發也可以同時進行</a:t>
            </a:r>
          </a:p>
          <a:p>
            <a:pPr marL="0" indent="0">
              <a:buNone/>
            </a:pPr>
            <a:r>
              <a:rPr lang="en-US" altLang="zh-TW" dirty="0"/>
              <a:t>6. </a:t>
            </a:r>
            <a:r>
              <a:rPr lang="zh-TW" altLang="en-US" dirty="0"/>
              <a:t>整合測試</a:t>
            </a:r>
            <a:r>
              <a:rPr lang="en-US" altLang="zh-TW" dirty="0"/>
              <a:t>..</a:t>
            </a:r>
          </a:p>
          <a:p>
            <a:pPr marL="0" indent="0">
              <a:buNone/>
            </a:pPr>
            <a:endParaRPr lang="en-US" altLang="zh-TW" dirty="0"/>
          </a:p>
          <a:p>
            <a:pPr marL="0" indent="0">
              <a:buNone/>
            </a:pPr>
            <a:r>
              <a:rPr lang="en-US" altLang="zh-TW" dirty="0">
                <a:solidFill>
                  <a:srgbClr val="92D050"/>
                </a:solidFill>
              </a:rPr>
              <a:t>//</a:t>
            </a:r>
            <a:r>
              <a:rPr lang="zh-TW" altLang="en-US" dirty="0">
                <a:solidFill>
                  <a:srgbClr val="92D050"/>
                </a:solidFill>
              </a:rPr>
              <a:t> 比起效率，更重要的是你怎麼知道開 </a:t>
            </a:r>
            <a:r>
              <a:rPr lang="en-US" altLang="zh-TW" dirty="0">
                <a:solidFill>
                  <a:srgbClr val="92D050"/>
                </a:solidFill>
              </a:rPr>
              <a:t>"</a:t>
            </a:r>
            <a:r>
              <a:rPr lang="zh-TW" altLang="en-US" dirty="0">
                <a:solidFill>
                  <a:srgbClr val="92D050"/>
                </a:solidFill>
              </a:rPr>
              <a:t>對</a:t>
            </a:r>
            <a:r>
              <a:rPr lang="en-US" altLang="zh-TW" dirty="0">
                <a:solidFill>
                  <a:srgbClr val="92D050"/>
                </a:solidFill>
              </a:rPr>
              <a:t>"</a:t>
            </a:r>
            <a:r>
              <a:rPr lang="zh-TW" altLang="en-US" dirty="0">
                <a:solidFill>
                  <a:srgbClr val="92D050"/>
                </a:solidFill>
              </a:rPr>
              <a:t> 規格了</a:t>
            </a:r>
            <a:r>
              <a:rPr lang="en-US" altLang="zh-TW" dirty="0">
                <a:solidFill>
                  <a:srgbClr val="92D050"/>
                </a:solidFill>
              </a:rPr>
              <a:t>?</a:t>
            </a:r>
          </a:p>
          <a:p>
            <a:pPr marL="0" indent="0">
              <a:buNone/>
            </a:pPr>
            <a:endParaRPr lang="zh-TW" altLang="en-US" dirty="0"/>
          </a:p>
        </p:txBody>
      </p:sp>
    </p:spTree>
    <p:extLst>
      <p:ext uri="{BB962C8B-B14F-4D97-AF65-F5344CB8AC3E}">
        <p14:creationId xmlns:p14="http://schemas.microsoft.com/office/powerpoint/2010/main" val="139829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12C4D49-1C5A-23FC-6243-8783E24D7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553641"/>
            <a:ext cx="10223500" cy="575071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3FA23EDE-6D75-26BD-E38C-D5953EA31DA7}"/>
              </a:ext>
            </a:extLst>
          </p:cNvPr>
          <p:cNvSpPr txBox="1"/>
          <p:nvPr/>
        </p:nvSpPr>
        <p:spPr>
          <a:xfrm>
            <a:off x="8096250" y="6488668"/>
            <a:ext cx="4095750" cy="369332"/>
          </a:xfrm>
          <a:prstGeom prst="rect">
            <a:avLst/>
          </a:prstGeom>
          <a:solidFill>
            <a:srgbClr val="B9AAEE"/>
          </a:solidFill>
        </p:spPr>
        <p:txBody>
          <a:bodyPr wrap="square">
            <a:spAutoFit/>
          </a:bodyPr>
          <a:lstStyle/>
          <a:p>
            <a:pPr algn="r" rtl="0">
              <a:spcBef>
                <a:spcPts val="0"/>
              </a:spcBef>
              <a:spcAft>
                <a:spcPts val="0"/>
              </a:spcAft>
            </a:pPr>
            <a:r>
              <a:rPr lang="en-US" altLang="zh-TW" sz="1800" b="0" i="0" u="none" strike="noStrike" dirty="0">
                <a:solidFill>
                  <a:srgbClr val="000000"/>
                </a:solidFill>
                <a:effectLst/>
                <a:latin typeface="Helvetica Neue"/>
              </a:rPr>
              <a:t>Ruddy Lee, </a:t>
            </a:r>
            <a:r>
              <a:rPr lang="zh-TW" altLang="en-US" sz="1800" b="0" i="0" u="sng" strike="noStrike" dirty="0">
                <a:solidFill>
                  <a:srgbClr val="0000FF"/>
                </a:solidFill>
                <a:effectLst/>
                <a:latin typeface="Helvetica Neue"/>
                <a:hlinkClick r:id="rId3"/>
              </a:rPr>
              <a:t>淺談 </a:t>
            </a:r>
            <a:r>
              <a:rPr lang="en-US" altLang="zh-TW" sz="1800" b="0" i="0" u="sng" strike="noStrike" dirty="0">
                <a:solidFill>
                  <a:srgbClr val="0000FF"/>
                </a:solidFill>
                <a:effectLst/>
                <a:latin typeface="Helvetica Neue"/>
                <a:hlinkClick r:id="rId3"/>
              </a:rPr>
              <a:t>API First</a:t>
            </a:r>
            <a:r>
              <a:rPr lang="en-US" altLang="zh-TW" sz="1800" b="0" i="0" u="none" strike="noStrike" dirty="0">
                <a:solidFill>
                  <a:srgbClr val="000000"/>
                </a:solidFill>
                <a:effectLst/>
                <a:latin typeface="Helvetica Neue"/>
              </a:rPr>
              <a:t>, 2021/09/08</a:t>
            </a:r>
            <a:endParaRPr lang="zh-TW" altLang="en-US" dirty="0"/>
          </a:p>
        </p:txBody>
      </p:sp>
      <p:sp>
        <p:nvSpPr>
          <p:cNvPr id="2" name="矩形 1">
            <a:extLst>
              <a:ext uri="{FF2B5EF4-FFF2-40B4-BE49-F238E27FC236}">
                <a16:creationId xmlns:a16="http://schemas.microsoft.com/office/drawing/2014/main" id="{A6658866-3653-C040-81A0-A44871852C18}"/>
              </a:ext>
            </a:extLst>
          </p:cNvPr>
          <p:cNvSpPr/>
          <p:nvPr/>
        </p:nvSpPr>
        <p:spPr>
          <a:xfrm>
            <a:off x="984250" y="1187450"/>
            <a:ext cx="4914900" cy="5116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圓角 2">
            <a:extLst>
              <a:ext uri="{FF2B5EF4-FFF2-40B4-BE49-F238E27FC236}">
                <a16:creationId xmlns:a16="http://schemas.microsoft.com/office/drawing/2014/main" id="{30D91991-7EF7-007C-9294-DDA37635A3DC}"/>
              </a:ext>
            </a:extLst>
          </p:cNvPr>
          <p:cNvSpPr/>
          <p:nvPr/>
        </p:nvSpPr>
        <p:spPr>
          <a:xfrm>
            <a:off x="1250950" y="3371850"/>
            <a:ext cx="9048750" cy="850900"/>
          </a:xfrm>
          <a:prstGeom prst="round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r>
              <a:rPr lang="en-US" altLang="zh-TW" sz="1400" dirty="0">
                <a:latin typeface="微軟正黑體" panose="020B0604030504040204" pitchFamily="34" charset="-120"/>
                <a:ea typeface="微軟正黑體" panose="020B0604030504040204" pitchFamily="34" charset="-120"/>
              </a:rPr>
              <a:t>Contract First,</a:t>
            </a:r>
            <a:r>
              <a:rPr lang="zh-TW" altLang="en-US" sz="1400" dirty="0">
                <a:latin typeface="微軟正黑體" panose="020B0604030504040204" pitchFamily="34" charset="-120"/>
                <a:ea typeface="微軟正黑體" panose="020B0604030504040204" pitchFamily="34" charset="-120"/>
              </a:rPr>
              <a:t> 先定義出介面規格</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並且提供可呼叫的 </a:t>
            </a:r>
            <a:r>
              <a:rPr lang="en-US" altLang="zh-TW" sz="1400" dirty="0">
                <a:latin typeface="微軟正黑體" panose="020B0604030504040204" pitchFamily="34" charset="-120"/>
                <a:ea typeface="微軟正黑體" panose="020B0604030504040204" pitchFamily="34" charset="-120"/>
              </a:rPr>
              <a:t>Mock</a:t>
            </a:r>
          </a:p>
          <a:p>
            <a:r>
              <a:rPr lang="zh-TW" altLang="en-US" sz="1400" dirty="0">
                <a:latin typeface="微軟正黑體" panose="020B0604030504040204" pitchFamily="34" charset="-120"/>
                <a:ea typeface="微軟正黑體" panose="020B0604030504040204" pitchFamily="34" charset="-120"/>
              </a:rPr>
              <a:t>前後端可以盡快 </a:t>
            </a:r>
            <a:r>
              <a:rPr lang="en-US" altLang="zh-TW" sz="1400" dirty="0">
                <a:latin typeface="微軟正黑體" panose="020B0604030504040204" pitchFamily="34" charset="-120"/>
                <a:ea typeface="微軟正黑體" panose="020B0604030504040204" pitchFamily="34" charset="-120"/>
              </a:rPr>
              <a:t>(ASAP)</a:t>
            </a:r>
            <a:r>
              <a:rPr lang="zh-TW" altLang="en-US" sz="1400" dirty="0">
                <a:latin typeface="微軟正黑體" panose="020B0604030504040204" pitchFamily="34" charset="-120"/>
                <a:ea typeface="微軟正黑體" panose="020B0604030504040204" pitchFamily="34" charset="-120"/>
              </a:rPr>
              <a:t> 的確認規格，實際使用 </a:t>
            </a:r>
            <a:r>
              <a:rPr lang="en-US" altLang="zh-TW" sz="1400" dirty="0">
                <a:latin typeface="微軟正黑體" panose="020B0604030504040204" pitchFamily="34" charset="-120"/>
                <a:ea typeface="微軟正黑體" panose="020B0604030504040204" pitchFamily="34" charset="-120"/>
              </a:rPr>
              <a:t>code </a:t>
            </a:r>
            <a:r>
              <a:rPr lang="zh-TW" altLang="en-US" sz="1400" dirty="0">
                <a:latin typeface="微軟正黑體" panose="020B0604030504040204" pitchFamily="34" charset="-120"/>
                <a:ea typeface="微軟正黑體" panose="020B0604030504040204" pitchFamily="34" charset="-120"/>
              </a:rPr>
              <a:t>確認理解正確。</a:t>
            </a:r>
            <a:endParaRPr lang="en-US" altLang="zh-TW" sz="1400" dirty="0">
              <a:latin typeface="微軟正黑體" panose="020B0604030504040204" pitchFamily="34" charset="-120"/>
              <a:ea typeface="微軟正黑體" panose="020B0604030504040204" pitchFamily="34" charset="-120"/>
            </a:endParaRPr>
          </a:p>
        </p:txBody>
      </p:sp>
      <p:sp>
        <p:nvSpPr>
          <p:cNvPr id="4" name="雲朵形 3">
            <a:extLst>
              <a:ext uri="{FF2B5EF4-FFF2-40B4-BE49-F238E27FC236}">
                <a16:creationId xmlns:a16="http://schemas.microsoft.com/office/drawing/2014/main" id="{30B5800C-FE01-4798-D277-1D7B4D755F31}"/>
              </a:ext>
            </a:extLst>
          </p:cNvPr>
          <p:cNvSpPr/>
          <p:nvPr/>
        </p:nvSpPr>
        <p:spPr>
          <a:xfrm>
            <a:off x="1104900" y="1098550"/>
            <a:ext cx="3219450" cy="194310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zh-TW" altLang="en-US" sz="1600" b="1" u="sng" dirty="0">
                <a:latin typeface="微軟正黑體" panose="020B0604030504040204" pitchFamily="34" charset="-120"/>
                <a:ea typeface="微軟正黑體" panose="020B0604030504040204" pitchFamily="34" charset="-120"/>
              </a:rPr>
              <a:t>架構師</a:t>
            </a:r>
            <a:r>
              <a:rPr lang="zh-TW" altLang="en-US" sz="1600" dirty="0">
                <a:latin typeface="微軟正黑體" panose="020B0604030504040204" pitchFamily="34" charset="-120"/>
                <a:ea typeface="微軟正黑體" panose="020B0604030504040204" pitchFamily="34" charset="-120"/>
              </a:rPr>
              <a:t>可以盡可能收集潛在案例，並且用 </a:t>
            </a:r>
            <a:r>
              <a:rPr lang="en-US" altLang="zh-TW" sz="1600" dirty="0">
                <a:latin typeface="微軟正黑體" panose="020B0604030504040204" pitchFamily="34" charset="-120"/>
                <a:ea typeface="微軟正黑體" panose="020B0604030504040204" pitchFamily="34" charset="-120"/>
              </a:rPr>
              <a:t>mock </a:t>
            </a:r>
            <a:r>
              <a:rPr lang="zh-TW" altLang="en-US" sz="1600" dirty="0">
                <a:latin typeface="微軟正黑體" panose="020B0604030504040204" pitchFamily="34" charset="-120"/>
                <a:ea typeface="微軟正黑體" panose="020B0604030504040204" pitchFamily="34" charset="-120"/>
              </a:rPr>
              <a:t>來驗證可行性。</a:t>
            </a:r>
            <a:endParaRPr lang="en-US" altLang="zh-TW" sz="1600" dirty="0">
              <a:latin typeface="微軟正黑體" panose="020B0604030504040204" pitchFamily="34" charset="-120"/>
              <a:ea typeface="微軟正黑體" panose="020B0604030504040204" pitchFamily="34" charset="-120"/>
            </a:endParaRPr>
          </a:p>
        </p:txBody>
      </p:sp>
      <p:sp>
        <p:nvSpPr>
          <p:cNvPr id="5" name="雲朵形 4">
            <a:extLst>
              <a:ext uri="{FF2B5EF4-FFF2-40B4-BE49-F238E27FC236}">
                <a16:creationId xmlns:a16="http://schemas.microsoft.com/office/drawing/2014/main" id="{ECF26CFC-1E43-714D-50B0-510477F03BBB}"/>
              </a:ext>
            </a:extLst>
          </p:cNvPr>
          <p:cNvSpPr/>
          <p:nvPr/>
        </p:nvSpPr>
        <p:spPr>
          <a:xfrm>
            <a:off x="3543300" y="2272109"/>
            <a:ext cx="2476500" cy="131445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sz="1600" b="1" u="sng" dirty="0">
                <a:latin typeface="微軟正黑體" panose="020B0604030504040204" pitchFamily="34" charset="-120"/>
                <a:ea typeface="微軟正黑體" panose="020B0604030504040204" pitchFamily="34" charset="-120"/>
              </a:rPr>
              <a:t>RD</a:t>
            </a:r>
            <a:r>
              <a:rPr lang="zh-TW" altLang="en-US" sz="1600" b="1" u="sng" dirty="0">
                <a:latin typeface="微軟正黑體" panose="020B0604030504040204" pitchFamily="34" charset="-120"/>
                <a:ea typeface="微軟正黑體" panose="020B0604030504040204" pitchFamily="34" charset="-120"/>
              </a:rPr>
              <a:t> </a:t>
            </a:r>
            <a:r>
              <a:rPr lang="en-US" altLang="zh-TW" sz="1600" b="1" u="sng" dirty="0">
                <a:latin typeface="微軟正黑體" panose="020B0604030504040204" pitchFamily="34" charset="-120"/>
                <a:ea typeface="微軟正黑體" panose="020B0604030504040204" pitchFamily="34" charset="-120"/>
              </a:rPr>
              <a:t>/</a:t>
            </a:r>
            <a:r>
              <a:rPr lang="zh-TW" altLang="en-US" sz="1600" b="1" u="sng" dirty="0">
                <a:latin typeface="微軟正黑體" panose="020B0604030504040204" pitchFamily="34" charset="-120"/>
                <a:ea typeface="微軟正黑體" panose="020B0604030504040204" pitchFamily="34" charset="-120"/>
              </a:rPr>
              <a:t> </a:t>
            </a:r>
            <a:r>
              <a:rPr lang="en-US" altLang="zh-TW" sz="1600" b="1" u="sng" dirty="0">
                <a:latin typeface="微軟正黑體" panose="020B0604030504040204" pitchFamily="34" charset="-120"/>
                <a:ea typeface="微軟正黑體" panose="020B0604030504040204" pitchFamily="34" charset="-120"/>
              </a:rPr>
              <a:t>QA</a:t>
            </a:r>
            <a:r>
              <a:rPr lang="zh-TW" altLang="en-US" sz="1600" b="1" u="sng"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可以先寫可執行的測試案例。</a:t>
            </a:r>
            <a:endParaRPr lang="en-US" altLang="zh-TW" sz="1600" dirty="0">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A271DDE0-6187-4701-B1A5-63EEE260B106}"/>
              </a:ext>
            </a:extLst>
          </p:cNvPr>
          <p:cNvSpPr/>
          <p:nvPr/>
        </p:nvSpPr>
        <p:spPr>
          <a:xfrm>
            <a:off x="5797550" y="1209080"/>
            <a:ext cx="5270500" cy="1492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b="1" u="sng" dirty="0">
                <a:solidFill>
                  <a:schemeClr val="tx1">
                    <a:lumMod val="65000"/>
                    <a:lumOff val="35000"/>
                  </a:schemeClr>
                </a:solidFill>
                <a:latin typeface="微軟正黑體" panose="020B0604030504040204" pitchFamily="34" charset="-120"/>
                <a:ea typeface="微軟正黑體" panose="020B0604030504040204" pitchFamily="34" charset="-120"/>
              </a:rPr>
              <a:t>確認開發的正確性</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a:t>
            </a:r>
          </a:p>
          <a:p>
            <a:endPar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endParaRPr>
          </a:p>
          <a:p>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廣義的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TDD, </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不只是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RD </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在開發前應該先寫單元測試再寫程式，整個團隊也該要能提前準備自動化測試，隨時確保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RD </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交付正確的服務。</a:t>
            </a:r>
          </a:p>
        </p:txBody>
      </p:sp>
      <p:sp>
        <p:nvSpPr>
          <p:cNvPr id="13" name="矩形 12">
            <a:extLst>
              <a:ext uri="{FF2B5EF4-FFF2-40B4-BE49-F238E27FC236}">
                <a16:creationId xmlns:a16="http://schemas.microsoft.com/office/drawing/2014/main" id="{6C3B2661-60EE-30ED-03C3-9E3A7241D449}"/>
              </a:ext>
            </a:extLst>
          </p:cNvPr>
          <p:cNvSpPr/>
          <p:nvPr/>
        </p:nvSpPr>
        <p:spPr>
          <a:xfrm>
            <a:off x="1250950" y="4311650"/>
            <a:ext cx="6400800" cy="190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b="1" u="sng" dirty="0">
                <a:solidFill>
                  <a:schemeClr val="tx1">
                    <a:lumMod val="65000"/>
                    <a:lumOff val="35000"/>
                  </a:schemeClr>
                </a:solidFill>
                <a:latin typeface="微軟正黑體" panose="020B0604030504040204" pitchFamily="34" charset="-120"/>
                <a:ea typeface="微軟正黑體" panose="020B0604030504040204" pitchFamily="34" charset="-120"/>
              </a:rPr>
              <a:t>確認設計的正確性</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a:t>
            </a:r>
          </a:p>
          <a:p>
            <a:endPar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endParaRPr>
          </a:p>
          <a:p>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我們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尤其是架構師</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 </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大量利用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Mock </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來驗證各種</a:t>
            </a:r>
          </a:p>
          <a:p>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商業情境的可行性，在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Mock </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就能模擬預期的結果</a:t>
            </a:r>
          </a:p>
          <a:p>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例如結帳金額計算規則</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a:t>
            </a:r>
          </a:p>
          <a:p>
            <a:endPar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endParaRPr>
          </a:p>
          <a:p>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由於經過大量簡化技術細節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沒有簡化商業規則</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，架構師能夠在會議上直接用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code </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寫商業情境並確認結果。</a:t>
            </a:r>
          </a:p>
        </p:txBody>
      </p:sp>
    </p:spTree>
    <p:extLst>
      <p:ext uri="{BB962C8B-B14F-4D97-AF65-F5344CB8AC3E}">
        <p14:creationId xmlns:p14="http://schemas.microsoft.com/office/powerpoint/2010/main" val="2932814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676DE1-E6EB-09C0-22EF-336E94C0F17E}"/>
              </a:ext>
            </a:extLst>
          </p:cNvPr>
          <p:cNvSpPr>
            <a:spLocks noGrp="1"/>
          </p:cNvSpPr>
          <p:nvPr>
            <p:ph type="title"/>
          </p:nvPr>
        </p:nvSpPr>
        <p:spPr/>
        <p:txBody>
          <a:bodyPr/>
          <a:lstStyle/>
          <a:p>
            <a:r>
              <a:rPr lang="zh-TW" altLang="en-US" dirty="0"/>
              <a:t>我們的作法</a:t>
            </a:r>
            <a:r>
              <a:rPr lang="en-US" altLang="zh-TW" dirty="0"/>
              <a:t>: </a:t>
            </a:r>
            <a:r>
              <a:rPr lang="zh-TW" altLang="en-US" dirty="0"/>
              <a:t>在 </a:t>
            </a:r>
            <a:r>
              <a:rPr lang="en-US" altLang="zh-TW" dirty="0"/>
              <a:t>Design Sprint, </a:t>
            </a:r>
            <a:r>
              <a:rPr lang="zh-TW" altLang="en-US" dirty="0"/>
              <a:t>用 </a:t>
            </a:r>
            <a:r>
              <a:rPr lang="en-US" altLang="zh-TW" dirty="0"/>
              <a:t>PoC </a:t>
            </a:r>
            <a:r>
              <a:rPr lang="zh-TW" altLang="en-US" dirty="0"/>
              <a:t>確認 </a:t>
            </a:r>
            <a:r>
              <a:rPr lang="en-US" altLang="zh-TW" dirty="0"/>
              <a:t>contract works</a:t>
            </a:r>
            <a:endParaRPr lang="zh-TW" altLang="en-US" dirty="0"/>
          </a:p>
        </p:txBody>
      </p:sp>
      <p:sp>
        <p:nvSpPr>
          <p:cNvPr id="3" name="內容版面配置區 2">
            <a:extLst>
              <a:ext uri="{FF2B5EF4-FFF2-40B4-BE49-F238E27FC236}">
                <a16:creationId xmlns:a16="http://schemas.microsoft.com/office/drawing/2014/main" id="{F7AF1F46-8C66-6EA3-2C99-8353EA88F325}"/>
              </a:ext>
            </a:extLst>
          </p:cNvPr>
          <p:cNvSpPr>
            <a:spLocks noGrp="1"/>
          </p:cNvSpPr>
          <p:nvPr>
            <p:ph idx="1"/>
          </p:nvPr>
        </p:nvSpPr>
        <p:spPr>
          <a:xfrm>
            <a:off x="5505993" y="1358537"/>
            <a:ext cx="6204857" cy="5285514"/>
          </a:xfrm>
        </p:spPr>
        <p:txBody>
          <a:bodyPr>
            <a:normAutofit/>
          </a:bodyPr>
          <a:lstStyle/>
          <a:p>
            <a:pPr marL="0" indent="0">
              <a:buNone/>
            </a:pPr>
            <a:r>
              <a:rPr lang="zh-TW" altLang="en-US" dirty="0"/>
              <a:t>將所有能夠簡化的東西都簡化 </a:t>
            </a:r>
            <a:r>
              <a:rPr lang="en-US" altLang="zh-TW" dirty="0"/>
              <a:t>(</a:t>
            </a:r>
            <a:r>
              <a:rPr lang="zh-TW" altLang="en-US" dirty="0"/>
              <a:t>或是降級</a:t>
            </a:r>
            <a:r>
              <a:rPr lang="en-US" altLang="zh-TW" dirty="0"/>
              <a:t>)</a:t>
            </a:r>
            <a:r>
              <a:rPr lang="zh-TW" altLang="en-US" dirty="0"/>
              <a:t>，唯一的目的是驗證你的關鍵設計可行，高度抽象化是設計成功的關鍵。</a:t>
            </a:r>
          </a:p>
          <a:p>
            <a:pPr marL="0" indent="0">
              <a:buNone/>
            </a:pPr>
            <a:endParaRPr lang="zh-TW" altLang="en-US" dirty="0"/>
          </a:p>
          <a:p>
            <a:pPr marL="0" indent="0">
              <a:buNone/>
            </a:pPr>
            <a:r>
              <a:rPr lang="en-US" altLang="zh-TW" sz="1400" dirty="0">
                <a:solidFill>
                  <a:srgbClr val="92D050"/>
                </a:solidFill>
              </a:rPr>
              <a:t>// API </a:t>
            </a:r>
            <a:r>
              <a:rPr lang="zh-TW" altLang="en-US" sz="1400" dirty="0">
                <a:solidFill>
                  <a:srgbClr val="92D050"/>
                </a:solidFill>
              </a:rPr>
              <a:t>設計關鍵在 </a:t>
            </a:r>
            <a:r>
              <a:rPr lang="en-US" altLang="zh-TW" sz="1400" dirty="0">
                <a:solidFill>
                  <a:srgbClr val="92D050"/>
                </a:solidFill>
              </a:rPr>
              <a:t>contract, </a:t>
            </a:r>
            <a:r>
              <a:rPr lang="zh-TW" altLang="en-US" sz="1400" dirty="0">
                <a:solidFill>
                  <a:srgbClr val="92D050"/>
                </a:solidFill>
              </a:rPr>
              <a:t>降級成 </a:t>
            </a:r>
            <a:r>
              <a:rPr lang="en-US" altLang="zh-TW" sz="1400" dirty="0">
                <a:solidFill>
                  <a:srgbClr val="92D050"/>
                </a:solidFill>
              </a:rPr>
              <a:t>C# interface </a:t>
            </a:r>
            <a:r>
              <a:rPr lang="zh-TW" altLang="en-US" sz="1400" dirty="0">
                <a:solidFill>
                  <a:srgbClr val="92D050"/>
                </a:solidFill>
              </a:rPr>
              <a:t>就已足夠</a:t>
            </a:r>
          </a:p>
          <a:p>
            <a:pPr marL="0" indent="0">
              <a:buNone/>
            </a:pPr>
            <a:r>
              <a:rPr lang="en-US" altLang="zh-TW" sz="1400" dirty="0">
                <a:solidFill>
                  <a:srgbClr val="92D050"/>
                </a:solidFill>
              </a:rPr>
              <a:t>// </a:t>
            </a:r>
            <a:r>
              <a:rPr lang="zh-TW" altLang="en-US" sz="1400" dirty="0">
                <a:solidFill>
                  <a:srgbClr val="92D050"/>
                </a:solidFill>
              </a:rPr>
              <a:t>將資料庫存取</a:t>
            </a:r>
            <a:r>
              <a:rPr lang="en-US" altLang="zh-TW" sz="1400" dirty="0">
                <a:solidFill>
                  <a:srgbClr val="92D050"/>
                </a:solidFill>
              </a:rPr>
              <a:t>, </a:t>
            </a:r>
            <a:r>
              <a:rPr lang="zh-TW" altLang="en-US" sz="1400" dirty="0">
                <a:solidFill>
                  <a:srgbClr val="92D050"/>
                </a:solidFill>
              </a:rPr>
              <a:t>降級為 </a:t>
            </a:r>
            <a:r>
              <a:rPr lang="en-US" altLang="zh-TW" sz="1400" dirty="0">
                <a:solidFill>
                  <a:srgbClr val="92D050"/>
                </a:solidFill>
              </a:rPr>
              <a:t>collection </a:t>
            </a:r>
            <a:r>
              <a:rPr lang="zh-TW" altLang="en-US" sz="1400" dirty="0">
                <a:solidFill>
                  <a:srgbClr val="92D050"/>
                </a:solidFill>
              </a:rPr>
              <a:t>操作</a:t>
            </a:r>
          </a:p>
          <a:p>
            <a:pPr marL="0" indent="0">
              <a:buNone/>
            </a:pPr>
            <a:r>
              <a:rPr lang="en-US" altLang="zh-TW" sz="1400" dirty="0">
                <a:solidFill>
                  <a:srgbClr val="92D050"/>
                </a:solidFill>
              </a:rPr>
              <a:t>// </a:t>
            </a:r>
            <a:r>
              <a:rPr lang="zh-TW" altLang="en-US" sz="1400" dirty="0">
                <a:solidFill>
                  <a:srgbClr val="92D050"/>
                </a:solidFill>
              </a:rPr>
              <a:t>將 </a:t>
            </a:r>
            <a:r>
              <a:rPr lang="en-US" altLang="zh-TW" sz="1400" dirty="0">
                <a:solidFill>
                  <a:srgbClr val="92D050"/>
                </a:solidFill>
              </a:rPr>
              <a:t>UI </a:t>
            </a:r>
            <a:r>
              <a:rPr lang="zh-TW" altLang="en-US" sz="1400" dirty="0">
                <a:solidFill>
                  <a:srgbClr val="92D050"/>
                </a:solidFill>
              </a:rPr>
              <a:t>互動介面</a:t>
            </a:r>
            <a:r>
              <a:rPr lang="en-US" altLang="zh-TW" sz="1400" dirty="0">
                <a:solidFill>
                  <a:srgbClr val="92D050"/>
                </a:solidFill>
              </a:rPr>
              <a:t>, </a:t>
            </a:r>
            <a:r>
              <a:rPr lang="zh-TW" altLang="en-US" sz="1400" dirty="0">
                <a:solidFill>
                  <a:srgbClr val="92D050"/>
                </a:solidFill>
              </a:rPr>
              <a:t>降級為 </a:t>
            </a:r>
            <a:r>
              <a:rPr lang="en-US" altLang="zh-TW" sz="1400" dirty="0">
                <a:solidFill>
                  <a:srgbClr val="92D050"/>
                </a:solidFill>
              </a:rPr>
              <a:t>console output</a:t>
            </a:r>
          </a:p>
          <a:p>
            <a:pPr marL="0" indent="0">
              <a:buNone/>
            </a:pPr>
            <a:r>
              <a:rPr lang="en-US" altLang="zh-TW" sz="1400" dirty="0">
                <a:solidFill>
                  <a:srgbClr val="92D050"/>
                </a:solidFill>
              </a:rPr>
              <a:t>// </a:t>
            </a:r>
            <a:r>
              <a:rPr lang="zh-TW" altLang="en-US" sz="1400" dirty="0">
                <a:solidFill>
                  <a:srgbClr val="92D050"/>
                </a:solidFill>
              </a:rPr>
              <a:t>移除開發框架 </a:t>
            </a:r>
            <a:r>
              <a:rPr lang="en-US" altLang="zh-TW" sz="1400" dirty="0">
                <a:solidFill>
                  <a:srgbClr val="92D050"/>
                </a:solidFill>
              </a:rPr>
              <a:t>(</a:t>
            </a:r>
            <a:r>
              <a:rPr lang="zh-TW" altLang="en-US" sz="1400" dirty="0">
                <a:solidFill>
                  <a:srgbClr val="92D050"/>
                </a:solidFill>
              </a:rPr>
              <a:t>例如 </a:t>
            </a:r>
            <a:r>
              <a:rPr lang="en-US" altLang="zh-TW" sz="1400" dirty="0">
                <a:solidFill>
                  <a:srgbClr val="92D050"/>
                </a:solidFill>
              </a:rPr>
              <a:t>DI, Logging), </a:t>
            </a:r>
            <a:r>
              <a:rPr lang="zh-TW" altLang="en-US" sz="1400" dirty="0">
                <a:solidFill>
                  <a:srgbClr val="92D050"/>
                </a:solidFill>
              </a:rPr>
              <a:t>只使用最基本的語法</a:t>
            </a:r>
            <a:br>
              <a:rPr lang="en-US" altLang="zh-TW" sz="1400" dirty="0">
                <a:solidFill>
                  <a:srgbClr val="92D050"/>
                </a:solidFill>
              </a:rPr>
            </a:br>
            <a:endParaRPr lang="zh-TW" altLang="en-US" dirty="0"/>
          </a:p>
          <a:p>
            <a:pPr marL="0" indent="0">
              <a:buNone/>
            </a:pPr>
            <a:r>
              <a:rPr lang="zh-TW" altLang="en-US" dirty="0"/>
              <a:t>將關注點放在 </a:t>
            </a:r>
            <a:r>
              <a:rPr lang="en-US" altLang="zh-TW" dirty="0"/>
              <a:t>domain object, </a:t>
            </a:r>
            <a:r>
              <a:rPr lang="zh-TW" altLang="en-US" dirty="0"/>
              <a:t>簡化到用程式碼就足以描述你的情境</a:t>
            </a:r>
            <a:r>
              <a:rPr lang="en-US" altLang="zh-TW" dirty="0"/>
              <a:t>, </a:t>
            </a:r>
            <a:r>
              <a:rPr lang="zh-TW" altLang="en-US" dirty="0"/>
              <a:t>執行後觀測結果</a:t>
            </a:r>
            <a:r>
              <a:rPr lang="en-US" altLang="zh-TW" dirty="0"/>
              <a:t>, </a:t>
            </a:r>
            <a:r>
              <a:rPr lang="zh-TW" altLang="en-US" dirty="0"/>
              <a:t>驗證設計可行。</a:t>
            </a:r>
            <a:endParaRPr lang="en-US" altLang="zh-TW" dirty="0"/>
          </a:p>
          <a:p>
            <a:pPr marL="0" indent="0">
              <a:buNone/>
            </a:pPr>
            <a:r>
              <a:rPr lang="zh-TW" altLang="en-US" dirty="0"/>
              <a:t>簡化至此</a:t>
            </a:r>
            <a:r>
              <a:rPr lang="en-US" altLang="zh-TW" dirty="0"/>
              <a:t>, PoC </a:t>
            </a:r>
            <a:r>
              <a:rPr lang="zh-TW" altLang="en-US" dirty="0"/>
              <a:t>就能拿來在會議上討論定義並且當場修改</a:t>
            </a:r>
            <a:r>
              <a:rPr lang="en-US" altLang="zh-TW" dirty="0"/>
              <a:t>, </a:t>
            </a:r>
            <a:r>
              <a:rPr lang="zh-TW" altLang="en-US" dirty="0"/>
              <a:t>確認符合需求提出者的期待。</a:t>
            </a:r>
            <a:r>
              <a:rPr lang="zh-TW" altLang="en-US" b="1" dirty="0">
                <a:solidFill>
                  <a:srgbClr val="FFFF00"/>
                </a:solidFill>
              </a:rPr>
              <a:t>經過這樣的驗證，你可以放心相信你的 </a:t>
            </a:r>
            <a:r>
              <a:rPr lang="en-US" altLang="zh-TW" b="1" dirty="0">
                <a:solidFill>
                  <a:srgbClr val="FFFF00"/>
                </a:solidFill>
              </a:rPr>
              <a:t>contract </a:t>
            </a:r>
            <a:r>
              <a:rPr lang="zh-TW" altLang="en-US" b="1" dirty="0">
                <a:solidFill>
                  <a:srgbClr val="FFFF00"/>
                </a:solidFill>
              </a:rPr>
              <a:t>值得信賴</a:t>
            </a:r>
            <a:r>
              <a:rPr lang="zh-TW" altLang="en-US" dirty="0"/>
              <a:t>。</a:t>
            </a:r>
            <a:endParaRPr lang="en-US" altLang="zh-TW" sz="1400" dirty="0">
              <a:solidFill>
                <a:srgbClr val="92D050"/>
              </a:solidFill>
            </a:endParaRPr>
          </a:p>
          <a:p>
            <a:pPr marL="0" indent="0">
              <a:buNone/>
            </a:pPr>
            <a:br>
              <a:rPr lang="en-US" altLang="zh-TW" sz="1400" dirty="0">
                <a:solidFill>
                  <a:srgbClr val="92D050"/>
                </a:solidFill>
              </a:rPr>
            </a:br>
            <a:r>
              <a:rPr lang="en-US" altLang="zh-TW" sz="1400" dirty="0">
                <a:solidFill>
                  <a:srgbClr val="92D050"/>
                </a:solidFill>
              </a:rPr>
              <a:t>//</a:t>
            </a:r>
            <a:r>
              <a:rPr lang="zh-TW" altLang="en-US" sz="1400" dirty="0">
                <a:solidFill>
                  <a:srgbClr val="92D050"/>
                </a:solidFill>
              </a:rPr>
              <a:t> </a:t>
            </a:r>
            <a:r>
              <a:rPr lang="en-US" altLang="zh-TW" sz="1400" dirty="0">
                <a:solidFill>
                  <a:srgbClr val="92D050"/>
                </a:solidFill>
              </a:rPr>
              <a:t>Contract</a:t>
            </a:r>
            <a:r>
              <a:rPr lang="zh-TW" altLang="en-US" sz="1400" dirty="0">
                <a:solidFill>
                  <a:srgbClr val="92D050"/>
                </a:solidFill>
              </a:rPr>
              <a:t> 過度頻繁的改變，會阻礙 </a:t>
            </a:r>
            <a:r>
              <a:rPr lang="en-US" altLang="zh-TW" sz="1400" dirty="0">
                <a:solidFill>
                  <a:srgbClr val="92D050"/>
                </a:solidFill>
              </a:rPr>
              <a:t>API </a:t>
            </a:r>
            <a:r>
              <a:rPr lang="zh-TW" altLang="en-US" sz="1400" dirty="0">
                <a:solidFill>
                  <a:srgbClr val="92D050"/>
                </a:solidFill>
              </a:rPr>
              <a:t>生態系的發展。</a:t>
            </a:r>
            <a:endParaRPr lang="en-US" altLang="zh-TW" sz="1400" dirty="0">
              <a:solidFill>
                <a:srgbClr val="92D050"/>
              </a:solidFill>
            </a:endParaRPr>
          </a:p>
          <a:p>
            <a:pPr marL="0" indent="0">
              <a:buNone/>
            </a:pPr>
            <a:r>
              <a:rPr lang="en-US" altLang="zh-TW" sz="1400" dirty="0">
                <a:solidFill>
                  <a:srgbClr val="92D050"/>
                </a:solidFill>
              </a:rPr>
              <a:t>//</a:t>
            </a:r>
            <a:r>
              <a:rPr lang="zh-TW" altLang="en-US" sz="1400" dirty="0">
                <a:solidFill>
                  <a:srgbClr val="92D050"/>
                </a:solidFill>
              </a:rPr>
              <a:t> 任何確保 </a:t>
            </a:r>
            <a:r>
              <a:rPr lang="en-US" altLang="zh-TW" sz="1400" dirty="0">
                <a:solidFill>
                  <a:srgbClr val="92D050"/>
                </a:solidFill>
              </a:rPr>
              <a:t>Contract </a:t>
            </a:r>
            <a:r>
              <a:rPr lang="zh-TW" altLang="en-US" sz="1400" dirty="0">
                <a:solidFill>
                  <a:srgbClr val="92D050"/>
                </a:solidFill>
              </a:rPr>
              <a:t>設計正確的投資都是值得的</a:t>
            </a:r>
            <a:endParaRPr lang="en-US" altLang="zh-TW" dirty="0"/>
          </a:p>
          <a:p>
            <a:pPr marL="0" indent="0" algn="r">
              <a:buNone/>
            </a:pPr>
            <a:r>
              <a:rPr lang="en-US" altLang="zh-TW" sz="1100" b="0" i="0" u="sng" strike="noStrike" dirty="0">
                <a:effectLst/>
                <a:latin typeface="Helvetica Neue"/>
                <a:hlinkClick r:id="rId2">
                  <a:extLst>
                    <a:ext uri="{A12FA001-AC4F-418D-AE19-62706E023703}">
                      <ahyp:hlinkClr xmlns:ahyp="http://schemas.microsoft.com/office/drawing/2018/hyperlinkcolor" val="tx"/>
                    </a:ext>
                  </a:extLst>
                </a:hlinkClick>
              </a:rPr>
              <a:t>https://columns.chicken-house.net/2020/03/10/interview-abstraction</a:t>
            </a:r>
            <a:endParaRPr lang="zh-TW" altLang="en-US" sz="1100" dirty="0"/>
          </a:p>
        </p:txBody>
      </p:sp>
      <p:pic>
        <p:nvPicPr>
          <p:cNvPr id="3074" name="Picture 2">
            <a:extLst>
              <a:ext uri="{FF2B5EF4-FFF2-40B4-BE49-F238E27FC236}">
                <a16:creationId xmlns:a16="http://schemas.microsoft.com/office/drawing/2014/main" id="{D369C820-B560-BDCC-A8E3-951941EED3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40" r="36142"/>
          <a:stretch/>
        </p:blipFill>
        <p:spPr bwMode="auto">
          <a:xfrm>
            <a:off x="838200" y="1358537"/>
            <a:ext cx="4440117" cy="5323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987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FF60E5E-9DA8-CA9F-5DEC-59A262BD380A}"/>
              </a:ext>
            </a:extLst>
          </p:cNvPr>
          <p:cNvSpPr>
            <a:spLocks noGrp="1"/>
          </p:cNvSpPr>
          <p:nvPr>
            <p:ph type="ctrTitle"/>
          </p:nvPr>
        </p:nvSpPr>
        <p:spPr/>
        <p:txBody>
          <a:bodyPr>
            <a:normAutofit/>
          </a:bodyPr>
          <a:lstStyle/>
          <a:p>
            <a:r>
              <a:rPr lang="en-US" altLang="zh-TW" dirty="0"/>
              <a:t>2. API </a:t>
            </a:r>
            <a:r>
              <a:rPr lang="zh-TW" altLang="en-US" dirty="0"/>
              <a:t>設計方式的改變與標準化</a:t>
            </a:r>
          </a:p>
        </p:txBody>
      </p:sp>
      <p:sp>
        <p:nvSpPr>
          <p:cNvPr id="5" name="副標題 4">
            <a:extLst>
              <a:ext uri="{FF2B5EF4-FFF2-40B4-BE49-F238E27FC236}">
                <a16:creationId xmlns:a16="http://schemas.microsoft.com/office/drawing/2014/main" id="{EFC7A6B1-5044-57F8-7CE1-D406D6254D17}"/>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742778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7A30D-2938-BB14-61AE-B075376AEBAF}"/>
              </a:ext>
            </a:extLst>
          </p:cNvPr>
          <p:cNvSpPr>
            <a:spLocks noGrp="1"/>
          </p:cNvSpPr>
          <p:nvPr>
            <p:ph type="title"/>
          </p:nvPr>
        </p:nvSpPr>
        <p:spPr/>
        <p:txBody>
          <a:bodyPr/>
          <a:lstStyle/>
          <a:p>
            <a:r>
              <a:rPr lang="zh-TW" altLang="en-US" dirty="0"/>
              <a:t>設計 </a:t>
            </a:r>
            <a:r>
              <a:rPr lang="en-US" altLang="zh-TW" dirty="0"/>
              <a:t>API </a:t>
            </a:r>
            <a:r>
              <a:rPr lang="zh-TW" altLang="en-US" dirty="0"/>
              <a:t>的核心結構 </a:t>
            </a:r>
            <a:r>
              <a:rPr lang="en-US" altLang="zh-TW" dirty="0"/>
              <a:t>–</a:t>
            </a:r>
            <a:r>
              <a:rPr lang="zh-TW" altLang="en-US" dirty="0"/>
              <a:t> 有限狀態機</a:t>
            </a:r>
          </a:p>
        </p:txBody>
      </p:sp>
      <p:sp>
        <p:nvSpPr>
          <p:cNvPr id="3" name="內容版面配置區 2">
            <a:extLst>
              <a:ext uri="{FF2B5EF4-FFF2-40B4-BE49-F238E27FC236}">
                <a16:creationId xmlns:a16="http://schemas.microsoft.com/office/drawing/2014/main" id="{AD945F71-D302-0C38-F145-F401FD11A14B}"/>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1927861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ECB1CF-9988-FC4A-B611-856D48519002}"/>
              </a:ext>
            </a:extLst>
          </p:cNvPr>
          <p:cNvSpPr>
            <a:spLocks noGrp="1"/>
          </p:cNvSpPr>
          <p:nvPr>
            <p:ph type="title"/>
          </p:nvPr>
        </p:nvSpPr>
        <p:spPr/>
        <p:txBody>
          <a:bodyPr/>
          <a:lstStyle/>
          <a:p>
            <a:r>
              <a:rPr lang="zh-TW" altLang="en-US" dirty="0"/>
              <a:t>參考案例</a:t>
            </a:r>
            <a:r>
              <a:rPr lang="en-US" altLang="zh-TW" dirty="0"/>
              <a:t>: </a:t>
            </a:r>
            <a:r>
              <a:rPr lang="zh-TW" altLang="en-US" dirty="0"/>
              <a:t>會員機制的 </a:t>
            </a:r>
            <a:r>
              <a:rPr lang="en-US" altLang="zh-TW" dirty="0"/>
              <a:t>API </a:t>
            </a:r>
            <a:r>
              <a:rPr lang="zh-TW" altLang="en-US" dirty="0"/>
              <a:t>設計</a:t>
            </a:r>
          </a:p>
        </p:txBody>
      </p:sp>
      <p:pic>
        <p:nvPicPr>
          <p:cNvPr id="5" name="圖片 4">
            <a:extLst>
              <a:ext uri="{FF2B5EF4-FFF2-40B4-BE49-F238E27FC236}">
                <a16:creationId xmlns:a16="http://schemas.microsoft.com/office/drawing/2014/main" id="{4D504707-B874-FE69-4258-D3E88519709D}"/>
              </a:ext>
            </a:extLst>
          </p:cNvPr>
          <p:cNvPicPr>
            <a:picLocks noChangeAspect="1"/>
          </p:cNvPicPr>
          <p:nvPr/>
        </p:nvPicPr>
        <p:blipFill rotWithShape="1">
          <a:blip r:embed="rId2"/>
          <a:srcRect t="10951" b="9931"/>
          <a:stretch/>
        </p:blipFill>
        <p:spPr>
          <a:xfrm>
            <a:off x="297516" y="1695432"/>
            <a:ext cx="2821172" cy="4830339"/>
          </a:xfrm>
          <a:prstGeom prst="rect">
            <a:avLst/>
          </a:prstGeom>
        </p:spPr>
      </p:pic>
      <p:pic>
        <p:nvPicPr>
          <p:cNvPr id="9" name="圖片 8">
            <a:extLst>
              <a:ext uri="{FF2B5EF4-FFF2-40B4-BE49-F238E27FC236}">
                <a16:creationId xmlns:a16="http://schemas.microsoft.com/office/drawing/2014/main" id="{CAA1D3C8-F5FB-7F9F-65E1-F857C434DB10}"/>
              </a:ext>
            </a:extLst>
          </p:cNvPr>
          <p:cNvPicPr>
            <a:picLocks noChangeAspect="1"/>
          </p:cNvPicPr>
          <p:nvPr/>
        </p:nvPicPr>
        <p:blipFill>
          <a:blip r:embed="rId3"/>
          <a:stretch>
            <a:fillRect/>
          </a:stretch>
        </p:blipFill>
        <p:spPr>
          <a:xfrm>
            <a:off x="3220211" y="1695432"/>
            <a:ext cx="2831044" cy="4839823"/>
          </a:xfrm>
          <a:prstGeom prst="rect">
            <a:avLst/>
          </a:prstGeom>
        </p:spPr>
      </p:pic>
      <p:pic>
        <p:nvPicPr>
          <p:cNvPr id="13" name="圖片 12">
            <a:extLst>
              <a:ext uri="{FF2B5EF4-FFF2-40B4-BE49-F238E27FC236}">
                <a16:creationId xmlns:a16="http://schemas.microsoft.com/office/drawing/2014/main" id="{A9EA1B3A-ADA7-82A8-1E19-D857CDEBCE22}"/>
              </a:ext>
            </a:extLst>
          </p:cNvPr>
          <p:cNvPicPr>
            <a:picLocks noChangeAspect="1"/>
          </p:cNvPicPr>
          <p:nvPr/>
        </p:nvPicPr>
        <p:blipFill>
          <a:blip r:embed="rId4"/>
          <a:stretch>
            <a:fillRect/>
          </a:stretch>
        </p:blipFill>
        <p:spPr>
          <a:xfrm>
            <a:off x="9048285" y="1690688"/>
            <a:ext cx="2823229" cy="4839823"/>
          </a:xfrm>
          <a:prstGeom prst="rect">
            <a:avLst/>
          </a:prstGeom>
        </p:spPr>
      </p:pic>
      <p:pic>
        <p:nvPicPr>
          <p:cNvPr id="15" name="圖片 14">
            <a:extLst>
              <a:ext uri="{FF2B5EF4-FFF2-40B4-BE49-F238E27FC236}">
                <a16:creationId xmlns:a16="http://schemas.microsoft.com/office/drawing/2014/main" id="{2048C02A-4374-1501-447B-662144335FC0}"/>
              </a:ext>
            </a:extLst>
          </p:cNvPr>
          <p:cNvPicPr>
            <a:picLocks noChangeAspect="1"/>
          </p:cNvPicPr>
          <p:nvPr/>
        </p:nvPicPr>
        <p:blipFill>
          <a:blip r:embed="rId5"/>
          <a:stretch>
            <a:fillRect/>
          </a:stretch>
        </p:blipFill>
        <p:spPr>
          <a:xfrm>
            <a:off x="6152778" y="1695431"/>
            <a:ext cx="2793984" cy="4830339"/>
          </a:xfrm>
          <a:prstGeom prst="rect">
            <a:avLst/>
          </a:prstGeom>
        </p:spPr>
      </p:pic>
      <p:pic>
        <p:nvPicPr>
          <p:cNvPr id="17" name="圖片 16">
            <a:extLst>
              <a:ext uri="{FF2B5EF4-FFF2-40B4-BE49-F238E27FC236}">
                <a16:creationId xmlns:a16="http://schemas.microsoft.com/office/drawing/2014/main" id="{127F73C6-3720-5EFA-CF25-B86C862C5745}"/>
              </a:ext>
            </a:extLst>
          </p:cNvPr>
          <p:cNvPicPr>
            <a:picLocks noChangeAspect="1"/>
          </p:cNvPicPr>
          <p:nvPr/>
        </p:nvPicPr>
        <p:blipFill>
          <a:blip r:embed="rId6"/>
          <a:stretch>
            <a:fillRect/>
          </a:stretch>
        </p:blipFill>
        <p:spPr>
          <a:xfrm>
            <a:off x="12421662" y="1653051"/>
            <a:ext cx="2857259" cy="4835082"/>
          </a:xfrm>
          <a:prstGeom prst="rect">
            <a:avLst/>
          </a:prstGeom>
        </p:spPr>
      </p:pic>
    </p:spTree>
    <p:extLst>
      <p:ext uri="{BB962C8B-B14F-4D97-AF65-F5344CB8AC3E}">
        <p14:creationId xmlns:p14="http://schemas.microsoft.com/office/powerpoint/2010/main" val="1626266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56BB20A-49C9-FD36-2105-A386C3F9FA8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8018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B742E8-03BD-BF80-EC4F-8EF3930D7B00}"/>
              </a:ext>
            </a:extLst>
          </p:cNvPr>
          <p:cNvSpPr>
            <a:spLocks noGrp="1"/>
          </p:cNvSpPr>
          <p:nvPr>
            <p:ph type="title"/>
          </p:nvPr>
        </p:nvSpPr>
        <p:spPr/>
        <p:txBody>
          <a:bodyPr/>
          <a:lstStyle/>
          <a:p>
            <a:r>
              <a:rPr lang="zh-TW" altLang="en-US" dirty="0"/>
              <a:t>設計目標</a:t>
            </a:r>
            <a:r>
              <a:rPr lang="en-US" altLang="zh-TW" dirty="0"/>
              <a:t>: </a:t>
            </a:r>
            <a:r>
              <a:rPr lang="zh-TW" altLang="en-US" dirty="0"/>
              <a:t>你希望 </a:t>
            </a:r>
            <a:r>
              <a:rPr lang="en-US" altLang="zh-TW" dirty="0"/>
              <a:t>API </a:t>
            </a:r>
            <a:r>
              <a:rPr lang="zh-TW" altLang="en-US" dirty="0"/>
              <a:t>解決什麼問題</a:t>
            </a:r>
            <a:r>
              <a:rPr lang="en-US" altLang="zh-TW" dirty="0"/>
              <a:t>?</a:t>
            </a:r>
            <a:endParaRPr lang="zh-TW" altLang="en-US" dirty="0"/>
          </a:p>
        </p:txBody>
      </p:sp>
      <p:sp>
        <p:nvSpPr>
          <p:cNvPr id="3" name="內容版面配置區 2">
            <a:extLst>
              <a:ext uri="{FF2B5EF4-FFF2-40B4-BE49-F238E27FC236}">
                <a16:creationId xmlns:a16="http://schemas.microsoft.com/office/drawing/2014/main" id="{62FBD282-26F3-0D01-32E1-6E4D82AFFBE4}"/>
              </a:ext>
            </a:extLst>
          </p:cNvPr>
          <p:cNvSpPr>
            <a:spLocks noGrp="1"/>
          </p:cNvSpPr>
          <p:nvPr>
            <p:ph idx="1"/>
          </p:nvPr>
        </p:nvSpPr>
        <p:spPr/>
        <p:txBody>
          <a:bodyPr>
            <a:normAutofit/>
          </a:bodyPr>
          <a:lstStyle/>
          <a:p>
            <a:pPr marL="0" indent="0">
              <a:buNone/>
            </a:pPr>
            <a:r>
              <a:rPr lang="zh-TW" altLang="en-US" b="1" dirty="0">
                <a:solidFill>
                  <a:srgbClr val="FFFF00"/>
                </a:solidFill>
              </a:rPr>
              <a:t>需求</a:t>
            </a:r>
            <a:r>
              <a:rPr lang="en-US" altLang="zh-TW" dirty="0"/>
              <a:t>: </a:t>
            </a:r>
            <a:r>
              <a:rPr lang="zh-TW" altLang="en-US" dirty="0"/>
              <a:t>如果業務不斷擴大，老闆期待把網站外包，但是核心服務 </a:t>
            </a:r>
            <a:r>
              <a:rPr lang="en-US" altLang="zh-TW" dirty="0"/>
              <a:t>API </a:t>
            </a:r>
            <a:r>
              <a:rPr lang="zh-TW" altLang="en-US" dirty="0"/>
              <a:t>留給自家開發團隊</a:t>
            </a:r>
            <a:r>
              <a:rPr lang="en-US" altLang="zh-TW" dirty="0"/>
              <a:t>..</a:t>
            </a:r>
          </a:p>
          <a:p>
            <a:pPr marL="0" indent="0">
              <a:buNone/>
            </a:pPr>
            <a:endParaRPr lang="en-US" altLang="zh-TW" dirty="0"/>
          </a:p>
          <a:p>
            <a:pPr marL="0" indent="0">
              <a:buNone/>
            </a:pPr>
            <a:r>
              <a:rPr lang="zh-TW" altLang="en-US" b="1" dirty="0">
                <a:solidFill>
                  <a:srgbClr val="FFFF00"/>
                </a:solidFill>
              </a:rPr>
              <a:t>提醒</a:t>
            </a:r>
            <a:r>
              <a:rPr lang="en-US" altLang="zh-TW" dirty="0"/>
              <a:t>: </a:t>
            </a:r>
            <a:r>
              <a:rPr lang="zh-TW" altLang="en-US" dirty="0"/>
              <a:t>千萬別把畫面上所有看到的功能，都變成 </a:t>
            </a:r>
            <a:r>
              <a:rPr lang="en-US" altLang="zh-TW" dirty="0"/>
              <a:t>API .. </a:t>
            </a:r>
            <a:r>
              <a:rPr lang="zh-TW" altLang="en-US" dirty="0"/>
              <a:t> </a:t>
            </a:r>
            <a:r>
              <a:rPr lang="en-US" altLang="zh-TW" dirty="0"/>
              <a:t>(</a:t>
            </a:r>
            <a:r>
              <a:rPr lang="zh-TW" altLang="en-US" dirty="0"/>
              <a:t>畫面上所有的功能都是你的業務核心嗎</a:t>
            </a:r>
            <a:r>
              <a:rPr lang="en-US" altLang="zh-TW" dirty="0"/>
              <a:t>?)</a:t>
            </a:r>
          </a:p>
          <a:p>
            <a:pPr marL="0" indent="0">
              <a:buNone/>
            </a:pPr>
            <a:r>
              <a:rPr lang="zh-TW" altLang="en-US" dirty="0"/>
              <a:t>對業務最有效益的 </a:t>
            </a:r>
            <a:r>
              <a:rPr lang="en-US" altLang="zh-TW" dirty="0"/>
              <a:t>API, </a:t>
            </a:r>
            <a:r>
              <a:rPr lang="zh-TW" altLang="en-US" dirty="0"/>
              <a:t>通常是解決領域問題為主的 </a:t>
            </a:r>
            <a:r>
              <a:rPr lang="en-US" altLang="zh-TW" dirty="0"/>
              <a:t>API</a:t>
            </a:r>
            <a:r>
              <a:rPr lang="zh-TW" altLang="en-US" dirty="0"/>
              <a:t>。每家公司都有擅長解決的問題，或是有價值的資訊。透過 </a:t>
            </a:r>
            <a:r>
              <a:rPr lang="en-US" altLang="zh-TW" dirty="0"/>
              <a:t>API </a:t>
            </a:r>
            <a:r>
              <a:rPr lang="zh-TW" altLang="en-US" dirty="0"/>
              <a:t>提供這些服務或是資訊，讓其他協力廠商或是客戶能透過系統自動化取得這些服務或是資訊，就是定義 </a:t>
            </a:r>
            <a:r>
              <a:rPr lang="en-US" altLang="zh-TW" dirty="0"/>
              <a:t>API</a:t>
            </a:r>
            <a:r>
              <a:rPr lang="zh-TW" altLang="en-US" dirty="0"/>
              <a:t> 最大的價值。</a:t>
            </a:r>
            <a:endParaRPr lang="en-US" altLang="zh-TW" dirty="0"/>
          </a:p>
          <a:p>
            <a:pPr marL="0" indent="0">
              <a:buNone/>
            </a:pPr>
            <a:endParaRPr lang="en-US" altLang="zh-TW" dirty="0"/>
          </a:p>
          <a:p>
            <a:pPr marL="0" indent="0">
              <a:buNone/>
            </a:pPr>
            <a:r>
              <a:rPr lang="zh-TW" altLang="en-US" b="1" dirty="0">
                <a:solidFill>
                  <a:srgbClr val="FFFF00"/>
                </a:solidFill>
              </a:rPr>
              <a:t>問題</a:t>
            </a:r>
            <a:r>
              <a:rPr lang="en-US" altLang="zh-TW" dirty="0"/>
              <a:t>:</a:t>
            </a:r>
            <a:r>
              <a:rPr lang="zh-TW" altLang="en-US" dirty="0"/>
              <a:t> 下列功能是否應該定義成 </a:t>
            </a:r>
            <a:r>
              <a:rPr lang="en-US" altLang="zh-TW" dirty="0"/>
              <a:t>"</a:t>
            </a:r>
            <a:r>
              <a:rPr lang="zh-TW" altLang="en-US" dirty="0"/>
              <a:t>我的會員服務 </a:t>
            </a:r>
            <a:r>
              <a:rPr lang="en-US" altLang="zh-TW" dirty="0"/>
              <a:t>API"</a:t>
            </a:r>
            <a:r>
              <a:rPr lang="zh-TW" altLang="en-US" dirty="0"/>
              <a:t> </a:t>
            </a:r>
            <a:r>
              <a:rPr lang="en-US" altLang="zh-TW" dirty="0"/>
              <a:t>?</a:t>
            </a:r>
          </a:p>
          <a:p>
            <a:pPr marL="342900" indent="-342900">
              <a:buAutoNum type="arabicPeriod"/>
            </a:pPr>
            <a:r>
              <a:rPr lang="zh-TW" altLang="en-US" dirty="0"/>
              <a:t>機器人檢查</a:t>
            </a:r>
            <a:endParaRPr lang="en-US" altLang="zh-TW" dirty="0"/>
          </a:p>
          <a:p>
            <a:pPr marL="342900" indent="-342900">
              <a:buAutoNum type="arabicPeriod"/>
            </a:pPr>
            <a:r>
              <a:rPr lang="zh-TW" altLang="en-US" dirty="0"/>
              <a:t>產生認證連結</a:t>
            </a:r>
            <a:endParaRPr lang="en-US" altLang="zh-TW" dirty="0"/>
          </a:p>
          <a:p>
            <a:pPr marL="342900" indent="-342900">
              <a:buAutoNum type="arabicPeriod"/>
            </a:pPr>
            <a:r>
              <a:rPr lang="zh-TW" altLang="en-US" dirty="0"/>
              <a:t>發出認證信件</a:t>
            </a:r>
            <a:endParaRPr lang="en-US" altLang="zh-TW" dirty="0"/>
          </a:p>
          <a:p>
            <a:pPr marL="342900" indent="-342900">
              <a:buAutoNum type="arabicPeriod"/>
            </a:pPr>
            <a:r>
              <a:rPr lang="zh-TW" altLang="en-US" dirty="0"/>
              <a:t>註冊資料格式檢查</a:t>
            </a:r>
            <a:endParaRPr lang="en-US" altLang="zh-TW" dirty="0"/>
          </a:p>
        </p:txBody>
      </p:sp>
    </p:spTree>
    <p:extLst>
      <p:ext uri="{BB962C8B-B14F-4D97-AF65-F5344CB8AC3E}">
        <p14:creationId xmlns:p14="http://schemas.microsoft.com/office/powerpoint/2010/main" val="1144961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978D56-F0A7-E018-1C4A-E167F617CB61}"/>
              </a:ext>
            </a:extLst>
          </p:cNvPr>
          <p:cNvSpPr>
            <a:spLocks noGrp="1"/>
          </p:cNvSpPr>
          <p:nvPr>
            <p:ph type="title"/>
          </p:nvPr>
        </p:nvSpPr>
        <p:spPr/>
        <p:txBody>
          <a:bodyPr/>
          <a:lstStyle/>
          <a:p>
            <a:r>
              <a:rPr lang="zh-TW" altLang="en-US" dirty="0"/>
              <a:t>思考</a:t>
            </a:r>
            <a:r>
              <a:rPr lang="en-US" altLang="zh-TW" dirty="0"/>
              <a:t>: </a:t>
            </a:r>
            <a:r>
              <a:rPr lang="zh-TW" altLang="en-US" dirty="0"/>
              <a:t>會員註冊的功能，你看到的核心價值是什麼</a:t>
            </a:r>
            <a:r>
              <a:rPr lang="en-US" altLang="zh-TW" dirty="0"/>
              <a:t>?</a:t>
            </a:r>
            <a:endParaRPr lang="zh-TW" altLang="en-US" dirty="0"/>
          </a:p>
        </p:txBody>
      </p:sp>
      <p:sp>
        <p:nvSpPr>
          <p:cNvPr id="3" name="內容版面配置區 2">
            <a:extLst>
              <a:ext uri="{FF2B5EF4-FFF2-40B4-BE49-F238E27FC236}">
                <a16:creationId xmlns:a16="http://schemas.microsoft.com/office/drawing/2014/main" id="{8547FA0A-280B-D97C-DBD7-CEB75B9B35B7}"/>
              </a:ext>
            </a:extLst>
          </p:cNvPr>
          <p:cNvSpPr>
            <a:spLocks noGrp="1"/>
          </p:cNvSpPr>
          <p:nvPr>
            <p:ph idx="1"/>
          </p:nvPr>
        </p:nvSpPr>
        <p:spPr/>
        <p:txBody>
          <a:bodyPr/>
          <a:lstStyle/>
          <a:p>
            <a:pPr marL="342900" indent="-342900">
              <a:buAutoNum type="arabicPeriod"/>
            </a:pPr>
            <a:r>
              <a:rPr lang="zh-TW" altLang="en-US" dirty="0"/>
              <a:t>對於社群相關服務而言，掌握會員資訊與識別才是主要目的</a:t>
            </a:r>
            <a:endParaRPr lang="en-US" altLang="zh-TW" dirty="0"/>
          </a:p>
          <a:p>
            <a:pPr marL="342900" indent="-342900">
              <a:buAutoNum type="arabicPeriod"/>
            </a:pPr>
            <a:r>
              <a:rPr lang="en-US" altLang="zh-TW" dirty="0"/>
              <a:t>"</a:t>
            </a:r>
            <a:r>
              <a:rPr lang="zh-TW" altLang="en-US" dirty="0"/>
              <a:t>註冊</a:t>
            </a:r>
            <a:r>
              <a:rPr lang="en-US" altLang="zh-TW" dirty="0"/>
              <a:t>" </a:t>
            </a:r>
            <a:r>
              <a:rPr lang="zh-TW" altLang="en-US" dirty="0"/>
              <a:t>就是會員生命週期的建立階段</a:t>
            </a:r>
            <a:endParaRPr lang="en-US" altLang="zh-TW" dirty="0"/>
          </a:p>
          <a:p>
            <a:pPr marL="342900" indent="-342900">
              <a:buAutoNum type="arabicPeriod"/>
            </a:pPr>
            <a:r>
              <a:rPr lang="en-US" altLang="zh-TW" dirty="0"/>
              <a:t>API</a:t>
            </a:r>
            <a:r>
              <a:rPr lang="zh-TW" altLang="en-US" dirty="0"/>
              <a:t> 化會員服務，可以擴大多元的會員建立與識別的應用</a:t>
            </a:r>
            <a:endParaRPr lang="en-US" altLang="zh-TW" dirty="0"/>
          </a:p>
          <a:p>
            <a:pPr marL="342900" indent="-342900">
              <a:buAutoNum type="arabicPeriod"/>
            </a:pPr>
            <a:r>
              <a:rPr lang="en-US" altLang="zh-TW" dirty="0"/>
              <a:t>(</a:t>
            </a:r>
            <a:r>
              <a:rPr lang="zh-TW" altLang="en-US" dirty="0"/>
              <a:t>整合</a:t>
            </a:r>
            <a:r>
              <a:rPr lang="en-US" altLang="zh-TW" dirty="0"/>
              <a:t>) </a:t>
            </a:r>
            <a:r>
              <a:rPr lang="zh-TW" altLang="en-US" dirty="0"/>
              <a:t>其他 </a:t>
            </a:r>
            <a:r>
              <a:rPr lang="en-US" altLang="zh-TW" dirty="0"/>
              <a:t>API </a:t>
            </a:r>
            <a:r>
              <a:rPr lang="zh-TW" altLang="en-US" dirty="0"/>
              <a:t>沒涵蓋到的必要功能，可以由 </a:t>
            </a:r>
            <a:r>
              <a:rPr lang="en-US" altLang="zh-TW" dirty="0"/>
              <a:t>API </a:t>
            </a:r>
            <a:r>
              <a:rPr lang="zh-TW" altLang="en-US" dirty="0"/>
              <a:t>以外的方式提供 </a:t>
            </a:r>
            <a:r>
              <a:rPr lang="en-US" altLang="zh-TW" dirty="0"/>
              <a:t>( SDK, template, </a:t>
            </a:r>
            <a:r>
              <a:rPr lang="zh-TW" altLang="en-US" dirty="0"/>
              <a:t>標準化</a:t>
            </a:r>
            <a:r>
              <a:rPr lang="en-US" altLang="zh-TW" dirty="0"/>
              <a:t>…)</a:t>
            </a:r>
          </a:p>
          <a:p>
            <a:pPr marL="342900" indent="-342900">
              <a:buAutoNum type="arabicPeriod"/>
            </a:pPr>
            <a:endParaRPr lang="en-US" altLang="zh-TW" dirty="0"/>
          </a:p>
          <a:p>
            <a:pPr marL="0" indent="0">
              <a:buNone/>
            </a:pPr>
            <a:r>
              <a:rPr lang="zh-TW" altLang="en-US" b="1" dirty="0">
                <a:solidFill>
                  <a:srgbClr val="FFFF00"/>
                </a:solidFill>
              </a:rPr>
              <a:t>以會員資料為主體</a:t>
            </a:r>
            <a:r>
              <a:rPr lang="en-US" altLang="zh-TW" b="1" dirty="0">
                <a:solidFill>
                  <a:srgbClr val="FFFF00"/>
                </a:solidFill>
              </a:rPr>
              <a:t>, API</a:t>
            </a:r>
            <a:r>
              <a:rPr lang="zh-TW" altLang="en-US" b="1" dirty="0">
                <a:solidFill>
                  <a:srgbClr val="FFFF00"/>
                </a:solidFill>
              </a:rPr>
              <a:t> 是圍繞在主體的生命週期中</a:t>
            </a:r>
            <a:r>
              <a:rPr lang="en-US" altLang="zh-TW" b="1" dirty="0">
                <a:solidFill>
                  <a:srgbClr val="FFFF00"/>
                </a:solidFill>
              </a:rPr>
              <a:t>, </a:t>
            </a:r>
            <a:r>
              <a:rPr lang="zh-TW" altLang="en-US" b="1" dirty="0">
                <a:solidFill>
                  <a:srgbClr val="FFFF00"/>
                </a:solidFill>
              </a:rPr>
              <a:t>會影響狀態與資訊變化的主要操作。</a:t>
            </a:r>
            <a:endParaRPr lang="en-US" altLang="zh-TW" b="1" dirty="0">
              <a:solidFill>
                <a:srgbClr val="FFFF00"/>
              </a:solidFill>
            </a:endParaRPr>
          </a:p>
          <a:p>
            <a:pPr marL="0" indent="0">
              <a:buNone/>
            </a:pPr>
            <a:endParaRPr lang="en-US" altLang="zh-TW" dirty="0"/>
          </a:p>
          <a:p>
            <a:pPr marL="0" indent="0">
              <a:buNone/>
            </a:pPr>
            <a:r>
              <a:rPr lang="zh-TW" altLang="en-US" dirty="0"/>
              <a:t>試著先找出</a:t>
            </a:r>
            <a:r>
              <a:rPr lang="en-US" altLang="zh-TW" dirty="0"/>
              <a:t>:</a:t>
            </a:r>
          </a:p>
          <a:p>
            <a:pPr marL="342900" indent="-342900">
              <a:buAutoNum type="arabicPeriod"/>
            </a:pPr>
            <a:r>
              <a:rPr lang="zh-TW" altLang="en-US" dirty="0"/>
              <a:t> </a:t>
            </a:r>
            <a:r>
              <a:rPr lang="zh-TW" altLang="en-US" b="1" dirty="0">
                <a:solidFill>
                  <a:srgbClr val="FFFF00"/>
                </a:solidFill>
              </a:rPr>
              <a:t>狀態圖</a:t>
            </a:r>
            <a:r>
              <a:rPr lang="zh-TW" altLang="en-US" dirty="0"/>
              <a:t> </a:t>
            </a:r>
            <a:r>
              <a:rPr lang="en-US" altLang="zh-TW" dirty="0"/>
              <a:t>(</a:t>
            </a:r>
            <a:r>
              <a:rPr lang="zh-TW" altLang="en-US" dirty="0"/>
              <a:t>包含主體、狀態、轉移</a:t>
            </a:r>
            <a:r>
              <a:rPr lang="en-US" altLang="zh-TW" dirty="0"/>
              <a:t>)</a:t>
            </a:r>
          </a:p>
          <a:p>
            <a:pPr marL="342900" indent="-342900">
              <a:buAutoNum type="arabicPeriod"/>
            </a:pPr>
            <a:r>
              <a:rPr lang="zh-TW" altLang="en-US" dirty="0"/>
              <a:t> </a:t>
            </a:r>
            <a:r>
              <a:rPr lang="zh-TW" altLang="en-US" b="1" dirty="0">
                <a:solidFill>
                  <a:srgbClr val="FFFF00"/>
                </a:solidFill>
              </a:rPr>
              <a:t>參與角色</a:t>
            </a:r>
            <a:r>
              <a:rPr lang="zh-TW" altLang="en-US" dirty="0"/>
              <a:t> </a:t>
            </a:r>
            <a:r>
              <a:rPr lang="en-US" altLang="zh-TW" dirty="0"/>
              <a:t>(</a:t>
            </a:r>
            <a:r>
              <a:rPr lang="zh-TW" altLang="en-US" dirty="0"/>
              <a:t>誰來執行操作</a:t>
            </a:r>
            <a:r>
              <a:rPr lang="en-US" altLang="zh-TW" dirty="0"/>
              <a:t>)</a:t>
            </a:r>
          </a:p>
          <a:p>
            <a:pPr marL="342900" indent="-342900">
              <a:buAutoNum type="arabicPeriod"/>
            </a:pPr>
            <a:r>
              <a:rPr lang="zh-TW" altLang="en-US" dirty="0"/>
              <a:t> </a:t>
            </a:r>
            <a:r>
              <a:rPr lang="zh-TW" altLang="en-US" b="1" dirty="0">
                <a:solidFill>
                  <a:srgbClr val="FFFF00"/>
                </a:solidFill>
              </a:rPr>
              <a:t>事件</a:t>
            </a:r>
            <a:r>
              <a:rPr lang="zh-TW" altLang="en-US" dirty="0"/>
              <a:t> </a:t>
            </a:r>
            <a:r>
              <a:rPr lang="en-US" altLang="zh-TW" dirty="0"/>
              <a:t>+</a:t>
            </a:r>
            <a:r>
              <a:rPr lang="zh-TW" altLang="en-US" dirty="0"/>
              <a:t> 處理 </a:t>
            </a:r>
            <a:r>
              <a:rPr lang="en-US" altLang="zh-TW" dirty="0"/>
              <a:t>(</a:t>
            </a:r>
            <a:r>
              <a:rPr lang="zh-TW" altLang="en-US" dirty="0"/>
              <a:t>其他系統可能關注的事件，與事件發生後被觸發的行為</a:t>
            </a:r>
            <a:r>
              <a:rPr lang="en-US" altLang="zh-TW" dirty="0"/>
              <a:t>)</a:t>
            </a:r>
          </a:p>
          <a:p>
            <a:pPr marL="342900" indent="-342900">
              <a:buAutoNum type="arabicPeriod"/>
            </a:pPr>
            <a:endParaRPr lang="en-US" altLang="zh-TW" dirty="0"/>
          </a:p>
          <a:p>
            <a:pPr marL="342900" indent="-342900">
              <a:buAutoNum type="arabicPeriod"/>
            </a:pPr>
            <a:endParaRPr lang="en-US" altLang="zh-TW" dirty="0"/>
          </a:p>
          <a:p>
            <a:endParaRPr lang="zh-TW" altLang="en-US" dirty="0"/>
          </a:p>
        </p:txBody>
      </p:sp>
    </p:spTree>
    <p:extLst>
      <p:ext uri="{BB962C8B-B14F-4D97-AF65-F5344CB8AC3E}">
        <p14:creationId xmlns:p14="http://schemas.microsoft.com/office/powerpoint/2010/main" val="4272918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583B3F6-D05B-084F-171F-157068FB69AA}"/>
              </a:ext>
            </a:extLst>
          </p:cNvPr>
          <p:cNvSpPr>
            <a:spLocks noGrp="1"/>
          </p:cNvSpPr>
          <p:nvPr>
            <p:ph type="title"/>
          </p:nvPr>
        </p:nvSpPr>
        <p:spPr/>
        <p:txBody>
          <a:bodyPr/>
          <a:lstStyle/>
          <a:p>
            <a:r>
              <a:rPr lang="en-US" altLang="zh-TW" dirty="0"/>
              <a:t>01.</a:t>
            </a:r>
            <a:r>
              <a:rPr lang="zh-TW" altLang="en-US" dirty="0"/>
              <a:t> 會員的狀態</a:t>
            </a:r>
          </a:p>
        </p:txBody>
      </p:sp>
      <p:sp>
        <p:nvSpPr>
          <p:cNvPr id="6" name="內容版面配置區 5">
            <a:extLst>
              <a:ext uri="{FF2B5EF4-FFF2-40B4-BE49-F238E27FC236}">
                <a16:creationId xmlns:a16="http://schemas.microsoft.com/office/drawing/2014/main" id="{48FF4A20-A8B2-E592-5BFC-B160BEB74B28}"/>
              </a:ext>
            </a:extLst>
          </p:cNvPr>
          <p:cNvSpPr>
            <a:spLocks noGrp="1"/>
          </p:cNvSpPr>
          <p:nvPr>
            <p:ph sz="half" idx="2"/>
          </p:nvPr>
        </p:nvSpPr>
        <p:spPr/>
        <p:txBody>
          <a:bodyPr>
            <a:normAutofit/>
          </a:bodyPr>
          <a:lstStyle/>
          <a:p>
            <a:pPr marL="0" indent="0">
              <a:buNone/>
            </a:pPr>
            <a:r>
              <a:rPr lang="zh-TW" altLang="en-US" dirty="0"/>
              <a:t>會員的帳號，從被建立到被刪除，可能出現的狀態與附註說明如下。左邊畫出第一版的狀態圖</a:t>
            </a:r>
            <a:r>
              <a:rPr lang="en-US" altLang="zh-TW" dirty="0"/>
              <a:t>:</a:t>
            </a:r>
          </a:p>
          <a:p>
            <a:pPr marL="342900" indent="-342900">
              <a:buFont typeface="+mj-lt"/>
              <a:buAutoNum type="arabicPeriod"/>
            </a:pPr>
            <a:r>
              <a:rPr lang="en-US" altLang="zh-TW" b="1" dirty="0"/>
              <a:t> </a:t>
            </a:r>
            <a:r>
              <a:rPr lang="en-US" altLang="zh-TW" b="1" dirty="0">
                <a:solidFill>
                  <a:srgbClr val="FFFF00"/>
                </a:solidFill>
              </a:rPr>
              <a:t>(Create)</a:t>
            </a:r>
          </a:p>
          <a:p>
            <a:pPr marL="342900" indent="-342900">
              <a:buFont typeface="+mj-lt"/>
              <a:buAutoNum type="arabicPeriod"/>
            </a:pPr>
            <a:r>
              <a:rPr lang="zh-TW" altLang="en-US" dirty="0"/>
              <a:t> </a:t>
            </a:r>
            <a:r>
              <a:rPr lang="en-US" altLang="zh-TW" b="1" dirty="0">
                <a:solidFill>
                  <a:srgbClr val="FFFF00"/>
                </a:solidFill>
              </a:rPr>
              <a:t>Unverified</a:t>
            </a:r>
            <a:r>
              <a:rPr lang="en-US" altLang="zh-TW" dirty="0"/>
              <a:t>:</a:t>
            </a:r>
            <a:br>
              <a:rPr lang="en-US" altLang="zh-TW" dirty="0"/>
            </a:br>
            <a:r>
              <a:rPr lang="zh-TW" altLang="en-US" dirty="0"/>
              <a:t>資料已建立，但是尚未通過基本驗證 </a:t>
            </a:r>
            <a:r>
              <a:rPr lang="en-US" altLang="zh-TW" dirty="0"/>
              <a:t>(</a:t>
            </a:r>
            <a:r>
              <a:rPr lang="zh-TW" altLang="en-US" dirty="0"/>
              <a:t>例如</a:t>
            </a:r>
            <a:r>
              <a:rPr lang="en-US" altLang="zh-TW" dirty="0"/>
              <a:t>: Email), </a:t>
            </a:r>
            <a:r>
              <a:rPr lang="zh-TW" altLang="en-US" dirty="0"/>
              <a:t>只限定能使用基本功能</a:t>
            </a:r>
            <a:endParaRPr lang="en-US" altLang="zh-TW" dirty="0"/>
          </a:p>
          <a:p>
            <a:pPr marL="342900" indent="-342900">
              <a:buFont typeface="+mj-lt"/>
              <a:buAutoNum type="arabicPeriod"/>
            </a:pPr>
            <a:r>
              <a:rPr lang="en-US" altLang="zh-TW" dirty="0"/>
              <a:t> </a:t>
            </a:r>
            <a:r>
              <a:rPr lang="en-US" altLang="zh-TW" b="1" dirty="0">
                <a:solidFill>
                  <a:srgbClr val="FFFF00"/>
                </a:solidFill>
              </a:rPr>
              <a:t>Verified</a:t>
            </a:r>
            <a:r>
              <a:rPr lang="en-US" altLang="zh-TW" dirty="0"/>
              <a:t>:</a:t>
            </a:r>
            <a:br>
              <a:rPr lang="en-US" altLang="zh-TW" dirty="0"/>
            </a:br>
            <a:r>
              <a:rPr lang="zh-TW" altLang="en-US" dirty="0"/>
              <a:t>通過基本驗證，成為正式會員</a:t>
            </a:r>
            <a:endParaRPr lang="en-US" altLang="zh-TW" dirty="0"/>
          </a:p>
          <a:p>
            <a:pPr marL="342900" indent="-342900">
              <a:buFont typeface="+mj-lt"/>
              <a:buAutoNum type="arabicPeriod"/>
            </a:pPr>
            <a:r>
              <a:rPr lang="zh-TW" altLang="en-US" dirty="0"/>
              <a:t> </a:t>
            </a:r>
            <a:r>
              <a:rPr lang="en-US" altLang="zh-TW" b="1" dirty="0">
                <a:solidFill>
                  <a:srgbClr val="FFFF00"/>
                </a:solidFill>
              </a:rPr>
              <a:t>Restricted</a:t>
            </a:r>
            <a:r>
              <a:rPr lang="en-US" altLang="zh-TW" dirty="0"/>
              <a:t>:</a:t>
            </a:r>
            <a:br>
              <a:rPr lang="en-US" altLang="zh-TW" dirty="0"/>
            </a:br>
            <a:r>
              <a:rPr lang="zh-TW" altLang="en-US" dirty="0"/>
              <a:t>停權，可以登入，禁用大部分功能</a:t>
            </a:r>
            <a:endParaRPr lang="en-US" altLang="zh-TW" dirty="0"/>
          </a:p>
          <a:p>
            <a:pPr marL="342900" indent="-342900">
              <a:buFont typeface="+mj-lt"/>
              <a:buAutoNum type="arabicPeriod"/>
            </a:pPr>
            <a:r>
              <a:rPr lang="en-US" altLang="zh-TW" dirty="0"/>
              <a:t> </a:t>
            </a:r>
            <a:r>
              <a:rPr lang="en-US" altLang="zh-TW" b="1" dirty="0">
                <a:solidFill>
                  <a:srgbClr val="FFFF00"/>
                </a:solidFill>
              </a:rPr>
              <a:t>Banned</a:t>
            </a:r>
            <a:r>
              <a:rPr lang="en-US" altLang="zh-TW" dirty="0"/>
              <a:t> – </a:t>
            </a:r>
            <a:r>
              <a:rPr lang="zh-TW" altLang="en-US" dirty="0"/>
              <a:t>被停權，帳號暫停使用大部分功能 </a:t>
            </a:r>
            <a:r>
              <a:rPr lang="en-US" altLang="zh-TW" dirty="0"/>
              <a:t>(</a:t>
            </a:r>
            <a:r>
              <a:rPr lang="zh-TW" altLang="en-US" dirty="0"/>
              <a:t>包含登入</a:t>
            </a:r>
            <a:r>
              <a:rPr lang="en-US" altLang="zh-TW" dirty="0"/>
              <a:t>)</a:t>
            </a:r>
            <a:r>
              <a:rPr lang="zh-TW" altLang="en-US" dirty="0"/>
              <a:t> 都應該被禁止。</a:t>
            </a:r>
            <a:endParaRPr lang="en-US" altLang="zh-TW" dirty="0"/>
          </a:p>
          <a:p>
            <a:pPr marL="342900" indent="-342900">
              <a:buFont typeface="+mj-lt"/>
              <a:buAutoNum type="arabicPeriod"/>
            </a:pPr>
            <a:r>
              <a:rPr lang="zh-TW" altLang="en-US" dirty="0"/>
              <a:t> </a:t>
            </a:r>
            <a:r>
              <a:rPr lang="en-US" altLang="zh-TW" b="1" dirty="0">
                <a:solidFill>
                  <a:srgbClr val="FFFF00"/>
                </a:solidFill>
              </a:rPr>
              <a:t>(Deleted)</a:t>
            </a:r>
            <a:endParaRPr lang="zh-TW" altLang="en-US" b="1" dirty="0">
              <a:solidFill>
                <a:srgbClr val="FFFF00"/>
              </a:solidFill>
            </a:endParaRPr>
          </a:p>
        </p:txBody>
      </p:sp>
      <p:pic>
        <p:nvPicPr>
          <p:cNvPr id="26" name="內容版面配置區 25">
            <a:extLst>
              <a:ext uri="{FF2B5EF4-FFF2-40B4-BE49-F238E27FC236}">
                <a16:creationId xmlns:a16="http://schemas.microsoft.com/office/drawing/2014/main" id="{6BB8D0A2-C1AA-7CF5-AD61-059EDFC15F16}"/>
              </a:ext>
            </a:extLst>
          </p:cNvPr>
          <p:cNvPicPr>
            <a:picLocks noGrp="1" noChangeAspect="1"/>
          </p:cNvPicPr>
          <p:nvPr>
            <p:ph sz="half" idx="1"/>
          </p:nvPr>
        </p:nvPicPr>
        <p:blipFill>
          <a:blip r:embed="rId3"/>
          <a:stretch>
            <a:fillRect/>
          </a:stretch>
        </p:blipFill>
        <p:spPr>
          <a:xfrm>
            <a:off x="2319870" y="1825625"/>
            <a:ext cx="2218259" cy="4351338"/>
          </a:xfrm>
        </p:spPr>
      </p:pic>
    </p:spTree>
    <p:extLst>
      <p:ext uri="{BB962C8B-B14F-4D97-AF65-F5344CB8AC3E}">
        <p14:creationId xmlns:p14="http://schemas.microsoft.com/office/powerpoint/2010/main" val="1472160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6D5EB33-A081-4707-D77A-7F0F02B70979}"/>
              </a:ext>
            </a:extLst>
          </p:cNvPr>
          <p:cNvSpPr>
            <a:spLocks noGrp="1"/>
          </p:cNvSpPr>
          <p:nvPr>
            <p:ph type="title"/>
          </p:nvPr>
        </p:nvSpPr>
        <p:spPr/>
        <p:txBody>
          <a:bodyPr/>
          <a:lstStyle/>
          <a:p>
            <a:r>
              <a:rPr lang="en-US" altLang="zh-TW" dirty="0"/>
              <a:t>02.</a:t>
            </a:r>
            <a:r>
              <a:rPr lang="zh-TW" altLang="en-US" dirty="0"/>
              <a:t> 列出能改變狀態的操作</a:t>
            </a:r>
          </a:p>
        </p:txBody>
      </p:sp>
      <p:sp>
        <p:nvSpPr>
          <p:cNvPr id="6" name="內容版面配置區 5">
            <a:extLst>
              <a:ext uri="{FF2B5EF4-FFF2-40B4-BE49-F238E27FC236}">
                <a16:creationId xmlns:a16="http://schemas.microsoft.com/office/drawing/2014/main" id="{5C517E1F-2CBA-5B30-3DC2-9E2FD068EBEA}"/>
              </a:ext>
            </a:extLst>
          </p:cNvPr>
          <p:cNvSpPr>
            <a:spLocks noGrp="1"/>
          </p:cNvSpPr>
          <p:nvPr>
            <p:ph sz="half" idx="2"/>
          </p:nvPr>
        </p:nvSpPr>
        <p:spPr/>
        <p:txBody>
          <a:bodyPr>
            <a:normAutofit/>
          </a:bodyPr>
          <a:lstStyle/>
          <a:p>
            <a:pPr marL="0" indent="0">
              <a:buNone/>
            </a:pPr>
            <a:r>
              <a:rPr lang="zh-TW" altLang="en-US" dirty="0"/>
              <a:t>所有狀態的轉移，都應該從某狀態，經過某箭頭，轉移到某狀態。</a:t>
            </a:r>
            <a:endParaRPr lang="en-US" altLang="zh-TW" dirty="0"/>
          </a:p>
          <a:p>
            <a:pPr marL="0" indent="0">
              <a:buNone/>
            </a:pPr>
            <a:r>
              <a:rPr lang="zh-TW" altLang="en-US" dirty="0"/>
              <a:t>能促成狀態轉移的動作，應該要能跟狀態圖的箭頭 </a:t>
            </a:r>
            <a:r>
              <a:rPr lang="en-US" altLang="zh-TW" dirty="0"/>
              <a:t>1-1 </a:t>
            </a:r>
            <a:r>
              <a:rPr lang="zh-TW" altLang="en-US" dirty="0"/>
              <a:t>對應。把這些動作標示在狀態圖的箭頭上 </a:t>
            </a:r>
            <a:r>
              <a:rPr lang="en-US" altLang="zh-TW" dirty="0"/>
              <a:t>(</a:t>
            </a:r>
            <a:r>
              <a:rPr lang="zh-TW" altLang="en-US" dirty="0"/>
              <a:t>以下是清單</a:t>
            </a:r>
            <a:r>
              <a:rPr lang="en-US" altLang="zh-TW" dirty="0"/>
              <a:t>):</a:t>
            </a:r>
          </a:p>
          <a:p>
            <a:pPr marL="342900" indent="-342900">
              <a:buFont typeface="+mj-lt"/>
              <a:buAutoNum type="arabicPeriod"/>
            </a:pPr>
            <a:r>
              <a:rPr lang="zh-TW" altLang="en-US" dirty="0"/>
              <a:t> </a:t>
            </a:r>
            <a:r>
              <a:rPr lang="en-US" altLang="zh-TW" b="1" dirty="0">
                <a:solidFill>
                  <a:srgbClr val="FFFF00"/>
                </a:solidFill>
              </a:rPr>
              <a:t>Register</a:t>
            </a:r>
            <a:r>
              <a:rPr lang="zh-TW" altLang="en-US" b="1" dirty="0"/>
              <a:t> </a:t>
            </a:r>
            <a:r>
              <a:rPr lang="en-US" altLang="zh-TW" b="1" dirty="0"/>
              <a:t>(</a:t>
            </a:r>
            <a:r>
              <a:rPr lang="en-US" altLang="zh-TW" b="1" dirty="0" err="1"/>
              <a:t>RequireRegisterCode</a:t>
            </a:r>
            <a:r>
              <a:rPr lang="en-US" altLang="zh-TW" b="1" dirty="0"/>
              <a:t>)</a:t>
            </a:r>
            <a:endParaRPr lang="en-US" altLang="zh-TW" b="1" dirty="0">
              <a:solidFill>
                <a:srgbClr val="FFFF00"/>
              </a:solidFill>
            </a:endParaRPr>
          </a:p>
          <a:p>
            <a:pPr marL="342900" indent="-342900">
              <a:buFont typeface="+mj-lt"/>
              <a:buAutoNum type="arabicPeriod"/>
            </a:pPr>
            <a:r>
              <a:rPr lang="en-US" altLang="zh-TW" dirty="0"/>
              <a:t> </a:t>
            </a:r>
            <a:r>
              <a:rPr lang="en-US" altLang="zh-TW" b="1" dirty="0">
                <a:solidFill>
                  <a:srgbClr val="FFFF00"/>
                </a:solidFill>
              </a:rPr>
              <a:t>Verify</a:t>
            </a:r>
            <a:r>
              <a:rPr lang="zh-TW" altLang="en-US" b="1" dirty="0"/>
              <a:t> </a:t>
            </a:r>
            <a:r>
              <a:rPr lang="en-US" altLang="zh-TW" b="1" dirty="0"/>
              <a:t>(</a:t>
            </a:r>
            <a:r>
              <a:rPr lang="en-US" altLang="zh-TW" b="1" dirty="0" err="1"/>
              <a:t>CompleteRegister</a:t>
            </a:r>
            <a:r>
              <a:rPr lang="en-US" altLang="zh-TW" b="1" dirty="0"/>
              <a:t>)</a:t>
            </a:r>
            <a:endParaRPr lang="en-US" altLang="zh-TW" b="1" dirty="0">
              <a:solidFill>
                <a:srgbClr val="FFFF00"/>
              </a:solidFill>
            </a:endParaRPr>
          </a:p>
          <a:p>
            <a:pPr marL="342900" indent="-342900">
              <a:buFont typeface="+mj-lt"/>
              <a:buAutoNum type="arabicPeriod"/>
            </a:pPr>
            <a:r>
              <a:rPr lang="en-US" altLang="zh-TW" dirty="0"/>
              <a:t> </a:t>
            </a:r>
            <a:r>
              <a:rPr lang="en-US" altLang="zh-TW" b="1" dirty="0">
                <a:solidFill>
                  <a:srgbClr val="FFFF00"/>
                </a:solidFill>
              </a:rPr>
              <a:t>Restrict</a:t>
            </a:r>
            <a:r>
              <a:rPr lang="en-US" altLang="zh-TW" dirty="0"/>
              <a:t> / </a:t>
            </a:r>
            <a:r>
              <a:rPr lang="en-US" altLang="zh-TW" b="1" dirty="0">
                <a:solidFill>
                  <a:srgbClr val="FFFF00"/>
                </a:solidFill>
              </a:rPr>
              <a:t>Allow</a:t>
            </a:r>
          </a:p>
          <a:p>
            <a:pPr marL="342900" indent="-342900">
              <a:buFont typeface="+mj-lt"/>
              <a:buAutoNum type="arabicPeriod"/>
            </a:pPr>
            <a:r>
              <a:rPr lang="en-US" altLang="zh-TW" dirty="0"/>
              <a:t> </a:t>
            </a:r>
            <a:r>
              <a:rPr lang="en-US" altLang="zh-TW" b="1" dirty="0">
                <a:solidFill>
                  <a:srgbClr val="FFFF00"/>
                </a:solidFill>
              </a:rPr>
              <a:t>Ban</a:t>
            </a:r>
            <a:r>
              <a:rPr lang="en-US" altLang="zh-TW" dirty="0"/>
              <a:t> / </a:t>
            </a:r>
            <a:r>
              <a:rPr lang="en-US" altLang="zh-TW" b="1" dirty="0">
                <a:solidFill>
                  <a:srgbClr val="FFFF00"/>
                </a:solidFill>
              </a:rPr>
              <a:t>Permit</a:t>
            </a:r>
          </a:p>
          <a:p>
            <a:pPr marL="342900" indent="-342900">
              <a:buFont typeface="+mj-lt"/>
              <a:buAutoNum type="arabicPeriod"/>
            </a:pPr>
            <a:r>
              <a:rPr lang="en-US" altLang="zh-TW" dirty="0"/>
              <a:t> </a:t>
            </a:r>
            <a:r>
              <a:rPr lang="en-US" altLang="zh-TW" b="1" dirty="0">
                <a:solidFill>
                  <a:srgbClr val="FFFF00"/>
                </a:solidFill>
              </a:rPr>
              <a:t>Remove</a:t>
            </a:r>
          </a:p>
          <a:p>
            <a:pPr marL="342900" indent="-342900">
              <a:buFont typeface="+mj-lt"/>
              <a:buAutoNum type="arabicPeriod"/>
            </a:pPr>
            <a:endParaRPr lang="en-US" altLang="zh-TW" dirty="0"/>
          </a:p>
          <a:p>
            <a:pPr marL="0" indent="0">
              <a:buNone/>
            </a:pPr>
            <a:r>
              <a:rPr lang="en-US" altLang="zh-TW" dirty="0">
                <a:solidFill>
                  <a:srgbClr val="92D050"/>
                </a:solidFill>
              </a:rPr>
              <a:t>//</a:t>
            </a:r>
            <a:r>
              <a:rPr lang="zh-TW" altLang="en-US" dirty="0">
                <a:solidFill>
                  <a:srgbClr val="92D050"/>
                </a:solidFill>
              </a:rPr>
              <a:t> 開發時請注意，改變狀態的過程必須是個 </a:t>
            </a:r>
            <a:r>
              <a:rPr lang="en-US" altLang="zh-TW" dirty="0">
                <a:solidFill>
                  <a:srgbClr val="92D050"/>
                </a:solidFill>
              </a:rPr>
              <a:t>transaction, </a:t>
            </a:r>
            <a:r>
              <a:rPr lang="zh-TW" altLang="en-US" dirty="0">
                <a:solidFill>
                  <a:srgbClr val="92D050"/>
                </a:solidFill>
              </a:rPr>
              <a:t>不能只做一半。</a:t>
            </a:r>
          </a:p>
        </p:txBody>
      </p:sp>
      <p:pic>
        <p:nvPicPr>
          <p:cNvPr id="21" name="內容版面配置區 20">
            <a:extLst>
              <a:ext uri="{FF2B5EF4-FFF2-40B4-BE49-F238E27FC236}">
                <a16:creationId xmlns:a16="http://schemas.microsoft.com/office/drawing/2014/main" id="{BA6EC72E-0CC9-19DA-9806-3F2DA401457C}"/>
              </a:ext>
            </a:extLst>
          </p:cNvPr>
          <p:cNvPicPr>
            <a:picLocks noGrp="1" noChangeAspect="1"/>
          </p:cNvPicPr>
          <p:nvPr>
            <p:ph sz="half" idx="1"/>
          </p:nvPr>
        </p:nvPicPr>
        <p:blipFill>
          <a:blip r:embed="rId3"/>
          <a:stretch>
            <a:fillRect/>
          </a:stretch>
        </p:blipFill>
        <p:spPr>
          <a:xfrm>
            <a:off x="2319870" y="1825625"/>
            <a:ext cx="2218259" cy="4351338"/>
          </a:xfrm>
        </p:spPr>
      </p:pic>
      <p:sp>
        <p:nvSpPr>
          <p:cNvPr id="2" name="文字方塊 1">
            <a:extLst>
              <a:ext uri="{FF2B5EF4-FFF2-40B4-BE49-F238E27FC236}">
                <a16:creationId xmlns:a16="http://schemas.microsoft.com/office/drawing/2014/main" id="{50257A09-C73F-EFC6-C3E8-A2A3B56F0A41}"/>
              </a:ext>
            </a:extLst>
          </p:cNvPr>
          <p:cNvSpPr txBox="1"/>
          <p:nvPr/>
        </p:nvSpPr>
        <p:spPr>
          <a:xfrm>
            <a:off x="365759" y="6843169"/>
            <a:ext cx="5161669" cy="646331"/>
          </a:xfrm>
          <a:prstGeom prst="rect">
            <a:avLst/>
          </a:prstGeom>
          <a:noFill/>
        </p:spPr>
        <p:txBody>
          <a:bodyPr wrap="none" rtlCol="0">
            <a:spAutoFit/>
          </a:bodyPr>
          <a:lstStyle/>
          <a:p>
            <a:r>
              <a:rPr lang="zh-TW" altLang="en-US" dirty="0">
                <a:solidFill>
                  <a:schemeClr val="tx1">
                    <a:lumMod val="50000"/>
                    <a:lumOff val="50000"/>
                  </a:schemeClr>
                </a:solidFill>
                <a:latin typeface="微軟正黑體" panose="020B0604030504040204" pitchFamily="34" charset="-120"/>
                <a:ea typeface="微軟正黑體" panose="020B0604030504040204" pitchFamily="34" charset="-120"/>
              </a:rPr>
              <a:t>實際開發會拆成 </a:t>
            </a:r>
            <a:r>
              <a:rPr lang="en-US" altLang="zh-TW" dirty="0">
                <a:solidFill>
                  <a:schemeClr val="tx1">
                    <a:lumMod val="50000"/>
                    <a:lumOff val="50000"/>
                  </a:schemeClr>
                </a:solidFill>
                <a:latin typeface="微軟正黑體" panose="020B0604030504040204" pitchFamily="34" charset="-120"/>
                <a:ea typeface="微軟正黑體" panose="020B0604030504040204" pitchFamily="34" charset="-120"/>
              </a:rPr>
              <a:t>require-code (</a:t>
            </a:r>
            <a:r>
              <a:rPr lang="zh-TW" altLang="en-US" dirty="0">
                <a:solidFill>
                  <a:schemeClr val="tx1">
                    <a:lumMod val="50000"/>
                    <a:lumOff val="50000"/>
                  </a:schemeClr>
                </a:solidFill>
                <a:latin typeface="微軟正黑體" panose="020B0604030504040204" pitchFamily="34" charset="-120"/>
                <a:ea typeface="微軟正黑體" panose="020B0604030504040204" pitchFamily="34" charset="-120"/>
              </a:rPr>
              <a:t>產生驗證碼</a:t>
            </a:r>
            <a:r>
              <a:rPr lang="en-US" altLang="zh-TW" dirty="0">
                <a:solidFill>
                  <a:schemeClr val="tx1">
                    <a:lumMod val="50000"/>
                    <a:lumOff val="50000"/>
                  </a:schemeClr>
                </a:solidFill>
                <a:latin typeface="微軟正黑體" panose="020B0604030504040204" pitchFamily="34" charset="-120"/>
                <a:ea typeface="微軟正黑體" panose="020B0604030504040204" pitchFamily="34" charset="-120"/>
              </a:rPr>
              <a:t>)</a:t>
            </a:r>
          </a:p>
          <a:p>
            <a:r>
              <a:rPr lang="zh-TW" altLang="en-US" dirty="0">
                <a:solidFill>
                  <a:schemeClr val="tx1">
                    <a:lumMod val="50000"/>
                    <a:lumOff val="50000"/>
                  </a:schemeClr>
                </a:solidFill>
                <a:latin typeface="微軟正黑體" panose="020B0604030504040204" pitchFamily="34" charset="-120"/>
                <a:ea typeface="微軟正黑體" panose="020B0604030504040204" pitchFamily="34" charset="-120"/>
              </a:rPr>
              <a:t>以及 </a:t>
            </a:r>
            <a:r>
              <a:rPr lang="en-US" altLang="zh-TW" dirty="0">
                <a:solidFill>
                  <a:schemeClr val="tx1">
                    <a:lumMod val="50000"/>
                    <a:lumOff val="50000"/>
                  </a:schemeClr>
                </a:solidFill>
                <a:latin typeface="微軟正黑體" panose="020B0604030504040204" pitchFamily="34" charset="-120"/>
                <a:ea typeface="微軟正黑體" panose="020B0604030504040204" pitchFamily="34" charset="-120"/>
              </a:rPr>
              <a:t>complete (</a:t>
            </a:r>
            <a:r>
              <a:rPr lang="zh-TW" altLang="en-US" dirty="0">
                <a:solidFill>
                  <a:schemeClr val="tx1">
                    <a:lumMod val="50000"/>
                    <a:lumOff val="50000"/>
                  </a:schemeClr>
                </a:solidFill>
                <a:latin typeface="微軟正黑體" panose="020B0604030504040204" pitchFamily="34" charset="-120"/>
                <a:ea typeface="微軟正黑體" panose="020B0604030504040204" pitchFamily="34" charset="-120"/>
              </a:rPr>
              <a:t>確認驗證碼的同時補完註冊資料</a:t>
            </a:r>
            <a:r>
              <a:rPr lang="en-US" altLang="zh-TW" dirty="0">
                <a:solidFill>
                  <a:schemeClr val="tx1">
                    <a:lumMod val="50000"/>
                    <a:lumOff val="50000"/>
                  </a:schemeClr>
                </a:solidFill>
                <a:latin typeface="微軟正黑體" panose="020B0604030504040204" pitchFamily="34" charset="-120"/>
                <a:ea typeface="微軟正黑體" panose="020B0604030504040204" pitchFamily="34" charset="-120"/>
              </a:rPr>
              <a:t>)</a:t>
            </a:r>
            <a:endParaRPr lang="zh-TW" altLang="en-US"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29785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B04EF8-7779-721D-6135-B9B0B650E3BC}"/>
              </a:ext>
            </a:extLst>
          </p:cNvPr>
          <p:cNvSpPr>
            <a:spLocks noGrp="1"/>
          </p:cNvSpPr>
          <p:nvPr>
            <p:ph type="title"/>
          </p:nvPr>
        </p:nvSpPr>
        <p:spPr/>
        <p:txBody>
          <a:bodyPr/>
          <a:lstStyle/>
          <a:p>
            <a:r>
              <a:rPr lang="en-US" altLang="zh-TW" dirty="0"/>
              <a:t>03. </a:t>
            </a:r>
            <a:r>
              <a:rPr lang="zh-TW" altLang="en-US" dirty="0"/>
              <a:t>列出不會改變狀態的操作</a:t>
            </a:r>
          </a:p>
        </p:txBody>
      </p:sp>
      <p:sp>
        <p:nvSpPr>
          <p:cNvPr id="4" name="內容版面配置區 3">
            <a:extLst>
              <a:ext uri="{FF2B5EF4-FFF2-40B4-BE49-F238E27FC236}">
                <a16:creationId xmlns:a16="http://schemas.microsoft.com/office/drawing/2014/main" id="{B863C095-4A40-8262-5270-0DCD291C413E}"/>
              </a:ext>
            </a:extLst>
          </p:cNvPr>
          <p:cNvSpPr>
            <a:spLocks noGrp="1"/>
          </p:cNvSpPr>
          <p:nvPr>
            <p:ph sz="half" idx="2"/>
          </p:nvPr>
        </p:nvSpPr>
        <p:spPr/>
        <p:txBody>
          <a:bodyPr/>
          <a:lstStyle/>
          <a:p>
            <a:pPr marL="342900" indent="-342900">
              <a:buAutoNum type="arabicPeriod"/>
            </a:pPr>
            <a:r>
              <a:rPr lang="en-US" altLang="zh-TW" dirty="0"/>
              <a:t>Login</a:t>
            </a:r>
          </a:p>
          <a:p>
            <a:pPr marL="342900" indent="-342900">
              <a:buAutoNum type="arabicPeriod"/>
            </a:pPr>
            <a:r>
              <a:rPr lang="en-US" altLang="zh-TW" dirty="0" err="1"/>
              <a:t>ResetPassword</a:t>
            </a:r>
            <a:r>
              <a:rPr lang="en-US" altLang="zh-TW" dirty="0"/>
              <a:t> (</a:t>
            </a:r>
            <a:r>
              <a:rPr lang="en-US" altLang="zh-TW" dirty="0" err="1"/>
              <a:t>RequireCode</a:t>
            </a:r>
            <a:r>
              <a:rPr lang="en-US" altLang="zh-TW" dirty="0"/>
              <a:t> / Reset)</a:t>
            </a:r>
          </a:p>
          <a:p>
            <a:pPr marL="342900" indent="-342900">
              <a:buAutoNum type="arabicPeriod"/>
            </a:pPr>
            <a:r>
              <a:rPr lang="en-US" altLang="zh-TW" dirty="0"/>
              <a:t>Get</a:t>
            </a:r>
          </a:p>
          <a:p>
            <a:pPr marL="342900" indent="-342900">
              <a:buAutoNum type="arabicPeriod"/>
            </a:pPr>
            <a:r>
              <a:rPr lang="en-US" altLang="zh-TW" dirty="0"/>
              <a:t>Get-Masked</a:t>
            </a:r>
          </a:p>
          <a:p>
            <a:pPr marL="342900" indent="-342900">
              <a:buAutoNum type="arabicPeriod"/>
            </a:pPr>
            <a:r>
              <a:rPr lang="en-US" altLang="zh-TW" dirty="0"/>
              <a:t>Get-Statistics</a:t>
            </a:r>
          </a:p>
        </p:txBody>
      </p:sp>
      <p:pic>
        <p:nvPicPr>
          <p:cNvPr id="21" name="內容版面配置區 20">
            <a:extLst>
              <a:ext uri="{FF2B5EF4-FFF2-40B4-BE49-F238E27FC236}">
                <a16:creationId xmlns:a16="http://schemas.microsoft.com/office/drawing/2014/main" id="{E967B952-D130-A4AF-D854-E09DCB35AD8F}"/>
              </a:ext>
            </a:extLst>
          </p:cNvPr>
          <p:cNvPicPr>
            <a:picLocks noGrp="1" noChangeAspect="1"/>
          </p:cNvPicPr>
          <p:nvPr>
            <p:ph sz="half" idx="1"/>
          </p:nvPr>
        </p:nvPicPr>
        <p:blipFill>
          <a:blip r:embed="rId3"/>
          <a:stretch>
            <a:fillRect/>
          </a:stretch>
        </p:blipFill>
        <p:spPr>
          <a:xfrm>
            <a:off x="2150038" y="1825625"/>
            <a:ext cx="2557924" cy="4351338"/>
          </a:xfrm>
        </p:spPr>
      </p:pic>
      <p:sp>
        <p:nvSpPr>
          <p:cNvPr id="3" name="文字方塊 2">
            <a:extLst>
              <a:ext uri="{FF2B5EF4-FFF2-40B4-BE49-F238E27FC236}">
                <a16:creationId xmlns:a16="http://schemas.microsoft.com/office/drawing/2014/main" id="{88429D55-6540-8F85-49B6-BB55E2051C3B}"/>
              </a:ext>
            </a:extLst>
          </p:cNvPr>
          <p:cNvSpPr txBox="1"/>
          <p:nvPr/>
        </p:nvSpPr>
        <p:spPr>
          <a:xfrm>
            <a:off x="365759" y="6843169"/>
            <a:ext cx="4730719" cy="646331"/>
          </a:xfrm>
          <a:prstGeom prst="rect">
            <a:avLst/>
          </a:prstGeom>
          <a:noFill/>
        </p:spPr>
        <p:txBody>
          <a:bodyPr wrap="none" rtlCol="0">
            <a:spAutoFit/>
          </a:bodyPr>
          <a:lstStyle/>
          <a:p>
            <a:r>
              <a:rPr lang="zh-TW" altLang="en-US" dirty="0">
                <a:solidFill>
                  <a:schemeClr val="tx1">
                    <a:lumMod val="50000"/>
                    <a:lumOff val="50000"/>
                  </a:schemeClr>
                </a:solidFill>
                <a:latin typeface="微軟正黑體" panose="020B0604030504040204" pitchFamily="34" charset="-120"/>
                <a:ea typeface="微軟正黑體" panose="020B0604030504040204" pitchFamily="34" charset="-120"/>
              </a:rPr>
              <a:t>實際開發會拆成 </a:t>
            </a:r>
            <a:r>
              <a:rPr lang="en-US" altLang="zh-TW" dirty="0">
                <a:solidFill>
                  <a:schemeClr val="tx1">
                    <a:lumMod val="50000"/>
                    <a:lumOff val="50000"/>
                  </a:schemeClr>
                </a:solidFill>
                <a:latin typeface="微軟正黑體" panose="020B0604030504040204" pitchFamily="34" charset="-120"/>
                <a:ea typeface="微軟正黑體" panose="020B0604030504040204" pitchFamily="34" charset="-120"/>
              </a:rPr>
              <a:t>require-code (</a:t>
            </a:r>
            <a:r>
              <a:rPr lang="zh-TW" altLang="en-US" dirty="0">
                <a:solidFill>
                  <a:schemeClr val="tx1">
                    <a:lumMod val="50000"/>
                    <a:lumOff val="50000"/>
                  </a:schemeClr>
                </a:solidFill>
                <a:latin typeface="微軟正黑體" panose="020B0604030504040204" pitchFamily="34" charset="-120"/>
                <a:ea typeface="微軟正黑體" panose="020B0604030504040204" pitchFamily="34" charset="-120"/>
              </a:rPr>
              <a:t>產生驗證碼</a:t>
            </a:r>
            <a:r>
              <a:rPr lang="en-US" altLang="zh-TW" dirty="0">
                <a:solidFill>
                  <a:schemeClr val="tx1">
                    <a:lumMod val="50000"/>
                    <a:lumOff val="50000"/>
                  </a:schemeClr>
                </a:solidFill>
                <a:latin typeface="微軟正黑體" panose="020B0604030504040204" pitchFamily="34" charset="-120"/>
                <a:ea typeface="微軟正黑體" panose="020B0604030504040204" pitchFamily="34" charset="-120"/>
              </a:rPr>
              <a:t>)</a:t>
            </a:r>
          </a:p>
          <a:p>
            <a:r>
              <a:rPr lang="zh-TW" altLang="en-US" dirty="0">
                <a:solidFill>
                  <a:schemeClr val="tx1">
                    <a:lumMod val="50000"/>
                    <a:lumOff val="50000"/>
                  </a:schemeClr>
                </a:solidFill>
                <a:latin typeface="微軟正黑體" panose="020B0604030504040204" pitchFamily="34" charset="-120"/>
                <a:ea typeface="微軟正黑體" panose="020B0604030504040204" pitchFamily="34" charset="-120"/>
              </a:rPr>
              <a:t>以及 </a:t>
            </a:r>
            <a:r>
              <a:rPr lang="en-US" altLang="zh-TW" dirty="0">
                <a:solidFill>
                  <a:schemeClr val="tx1">
                    <a:lumMod val="50000"/>
                    <a:lumOff val="50000"/>
                  </a:schemeClr>
                </a:solidFill>
                <a:latin typeface="微軟正黑體" panose="020B0604030504040204" pitchFamily="34" charset="-120"/>
                <a:ea typeface="微軟正黑體" panose="020B0604030504040204" pitchFamily="34" charset="-120"/>
              </a:rPr>
              <a:t>reset</a:t>
            </a:r>
            <a:r>
              <a:rPr lang="zh-TW" altLang="en-US" dirty="0">
                <a:solidFill>
                  <a:schemeClr val="tx1">
                    <a:lumMod val="50000"/>
                    <a:lumOff val="50000"/>
                  </a:schemeClr>
                </a:solidFill>
                <a:latin typeface="微軟正黑體" panose="020B0604030504040204" pitchFamily="34" charset="-120"/>
                <a:ea typeface="微軟正黑體" panose="020B0604030504040204" pitchFamily="34" charset="-120"/>
              </a:rPr>
              <a:t> </a:t>
            </a:r>
            <a:r>
              <a:rPr lang="en-US" altLang="zh-TW" dirty="0">
                <a:solidFill>
                  <a:schemeClr val="tx1">
                    <a:lumMod val="50000"/>
                    <a:lumOff val="50000"/>
                  </a:schemeClr>
                </a:solidFill>
                <a:latin typeface="微軟正黑體" panose="020B0604030504040204" pitchFamily="34" charset="-120"/>
                <a:ea typeface="微軟正黑體" panose="020B0604030504040204" pitchFamily="34" charset="-120"/>
              </a:rPr>
              <a:t>(</a:t>
            </a:r>
            <a:r>
              <a:rPr lang="zh-TW" altLang="en-US" dirty="0">
                <a:solidFill>
                  <a:schemeClr val="tx1">
                    <a:lumMod val="50000"/>
                    <a:lumOff val="50000"/>
                  </a:schemeClr>
                </a:solidFill>
                <a:latin typeface="微軟正黑體" panose="020B0604030504040204" pitchFamily="34" charset="-120"/>
                <a:ea typeface="微軟正黑體" panose="020B0604030504040204" pitchFamily="34" charset="-120"/>
              </a:rPr>
              <a:t>確認驗證碼的同時修改密碼</a:t>
            </a:r>
            <a:r>
              <a:rPr lang="en-US" altLang="zh-TW" dirty="0">
                <a:solidFill>
                  <a:schemeClr val="tx1">
                    <a:lumMod val="50000"/>
                    <a:lumOff val="50000"/>
                  </a:schemeClr>
                </a:solidFill>
                <a:latin typeface="微軟正黑體" panose="020B0604030504040204" pitchFamily="34" charset="-120"/>
                <a:ea typeface="微軟正黑體" panose="020B0604030504040204" pitchFamily="34" charset="-120"/>
              </a:rPr>
              <a:t>)</a:t>
            </a:r>
            <a:endParaRPr lang="zh-TW" altLang="en-US" dirty="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03984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CC5D02-B2C8-ED85-1CE5-8ABB8AB40A18}"/>
              </a:ext>
            </a:extLst>
          </p:cNvPr>
          <p:cNvSpPr>
            <a:spLocks noGrp="1"/>
          </p:cNvSpPr>
          <p:nvPr>
            <p:ph type="title"/>
          </p:nvPr>
        </p:nvSpPr>
        <p:spPr/>
        <p:txBody>
          <a:bodyPr/>
          <a:lstStyle/>
          <a:p>
            <a:r>
              <a:rPr lang="en-US" altLang="zh-TW" dirty="0"/>
              <a:t>04. </a:t>
            </a:r>
            <a:r>
              <a:rPr lang="zh-TW" altLang="en-US" dirty="0"/>
              <a:t>標示可執行操作的角色</a:t>
            </a:r>
          </a:p>
        </p:txBody>
      </p:sp>
      <p:sp>
        <p:nvSpPr>
          <p:cNvPr id="5" name="內容版面配置區 4">
            <a:extLst>
              <a:ext uri="{FF2B5EF4-FFF2-40B4-BE49-F238E27FC236}">
                <a16:creationId xmlns:a16="http://schemas.microsoft.com/office/drawing/2014/main" id="{EB21BC70-0337-1EED-49AB-FD249D0415B2}"/>
              </a:ext>
            </a:extLst>
          </p:cNvPr>
          <p:cNvSpPr>
            <a:spLocks noGrp="1"/>
          </p:cNvSpPr>
          <p:nvPr>
            <p:ph sz="half" idx="2"/>
          </p:nvPr>
        </p:nvSpPr>
        <p:spPr/>
        <p:txBody>
          <a:bodyPr/>
          <a:lstStyle/>
          <a:p>
            <a:pPr marL="342900" indent="-342900">
              <a:buFont typeface="+mj-lt"/>
              <a:buAutoNum type="alphaUcPeriod"/>
            </a:pPr>
            <a:r>
              <a:rPr lang="en-US" altLang="zh-TW" dirty="0"/>
              <a:t>Guest, User 		(</a:t>
            </a:r>
            <a:r>
              <a:rPr lang="zh-TW" altLang="en-US" b="1" dirty="0">
                <a:solidFill>
                  <a:srgbClr val="FFFF00"/>
                </a:solidFill>
              </a:rPr>
              <a:t>使用者前台</a:t>
            </a:r>
            <a:r>
              <a:rPr lang="en-US" altLang="zh-TW" b="1" dirty="0">
                <a:solidFill>
                  <a:srgbClr val="FFFF00"/>
                </a:solidFill>
              </a:rPr>
              <a:t>, 2C</a:t>
            </a:r>
            <a:r>
              <a:rPr lang="en-US" altLang="zh-TW" dirty="0"/>
              <a:t>)</a:t>
            </a:r>
          </a:p>
          <a:p>
            <a:pPr marL="342900" indent="-342900">
              <a:buAutoNum type="alphaUcPeriod"/>
            </a:pPr>
            <a:r>
              <a:rPr lang="en-US" altLang="zh-TW" dirty="0"/>
              <a:t>Staff</a:t>
            </a:r>
            <a:r>
              <a:rPr lang="zh-TW" altLang="en-US" dirty="0"/>
              <a:t> </a:t>
            </a:r>
            <a:r>
              <a:rPr lang="en-US" altLang="zh-TW" dirty="0"/>
              <a:t>			(</a:t>
            </a:r>
            <a:r>
              <a:rPr lang="zh-TW" altLang="en-US" b="1" dirty="0">
                <a:solidFill>
                  <a:srgbClr val="FFFF00"/>
                </a:solidFill>
              </a:rPr>
              <a:t>管理者後台</a:t>
            </a:r>
            <a:r>
              <a:rPr lang="en-US" altLang="zh-TW" b="1" dirty="0">
                <a:solidFill>
                  <a:srgbClr val="FFFF00"/>
                </a:solidFill>
              </a:rPr>
              <a:t>, 2B</a:t>
            </a:r>
            <a:r>
              <a:rPr lang="en-US" altLang="zh-TW" dirty="0"/>
              <a:t>)</a:t>
            </a:r>
          </a:p>
          <a:p>
            <a:pPr marL="342900" indent="-342900">
              <a:buAutoNum type="alphaUcPeriod"/>
            </a:pPr>
            <a:r>
              <a:rPr lang="en-US" altLang="zh-TW" dirty="0"/>
              <a:t>Staff Manager</a:t>
            </a:r>
            <a:r>
              <a:rPr lang="zh-TW" altLang="en-US" dirty="0"/>
              <a:t> </a:t>
            </a:r>
            <a:r>
              <a:rPr lang="en-US" altLang="zh-TW" dirty="0"/>
              <a:t>	(</a:t>
            </a:r>
            <a:r>
              <a:rPr lang="zh-TW" altLang="en-US" b="1" dirty="0">
                <a:solidFill>
                  <a:srgbClr val="FFFF00"/>
                </a:solidFill>
              </a:rPr>
              <a:t>管理者後台</a:t>
            </a:r>
            <a:r>
              <a:rPr lang="en-US" altLang="zh-TW" b="1" dirty="0">
                <a:solidFill>
                  <a:srgbClr val="FFFF00"/>
                </a:solidFill>
              </a:rPr>
              <a:t>, 2B</a:t>
            </a:r>
            <a:r>
              <a:rPr lang="en-US" altLang="zh-TW" dirty="0"/>
              <a:t>)</a:t>
            </a:r>
          </a:p>
          <a:p>
            <a:pPr marL="342900" indent="-342900">
              <a:buAutoNum type="alphaUcPeriod"/>
            </a:pPr>
            <a:r>
              <a:rPr lang="en-US" altLang="zh-TW" dirty="0"/>
              <a:t>System Service</a:t>
            </a:r>
            <a:r>
              <a:rPr lang="zh-TW" altLang="en-US" dirty="0"/>
              <a:t> </a:t>
            </a:r>
            <a:r>
              <a:rPr lang="en-US" altLang="zh-TW" dirty="0"/>
              <a:t>	(</a:t>
            </a:r>
            <a:r>
              <a:rPr lang="zh-TW" altLang="en-US" b="1" dirty="0">
                <a:solidFill>
                  <a:srgbClr val="FFFF00"/>
                </a:solidFill>
              </a:rPr>
              <a:t>後端系統</a:t>
            </a:r>
            <a:r>
              <a:rPr lang="en-US" altLang="zh-TW" b="1" dirty="0">
                <a:solidFill>
                  <a:srgbClr val="FFFF00"/>
                </a:solidFill>
              </a:rPr>
              <a:t>, Backend</a:t>
            </a:r>
            <a:r>
              <a:rPr lang="en-US" altLang="zh-TW" dirty="0"/>
              <a:t>)</a:t>
            </a:r>
          </a:p>
          <a:p>
            <a:pPr marL="342900" indent="-342900">
              <a:buAutoNum type="alphaUcPeriod"/>
            </a:pPr>
            <a:r>
              <a:rPr lang="en-US" altLang="zh-TW" dirty="0"/>
              <a:t>Partners</a:t>
            </a:r>
            <a:r>
              <a:rPr lang="zh-TW" altLang="en-US" dirty="0"/>
              <a:t> </a:t>
            </a:r>
            <a:r>
              <a:rPr lang="en-US" altLang="zh-TW" dirty="0"/>
              <a:t>		(</a:t>
            </a:r>
            <a:r>
              <a:rPr lang="zh-TW" altLang="en-US" b="1" dirty="0">
                <a:solidFill>
                  <a:srgbClr val="FFFF00"/>
                </a:solidFill>
              </a:rPr>
              <a:t>外部廠商</a:t>
            </a:r>
            <a:r>
              <a:rPr lang="en-US" altLang="zh-TW" b="1" dirty="0">
                <a:solidFill>
                  <a:srgbClr val="FFFF00"/>
                </a:solidFill>
              </a:rPr>
              <a:t>, Partner</a:t>
            </a:r>
            <a:r>
              <a:rPr lang="en-US" altLang="zh-TW" dirty="0"/>
              <a:t>)</a:t>
            </a:r>
            <a:endParaRPr lang="zh-TW" altLang="en-US" dirty="0"/>
          </a:p>
        </p:txBody>
      </p:sp>
      <p:pic>
        <p:nvPicPr>
          <p:cNvPr id="24" name="內容版面配置區 23">
            <a:extLst>
              <a:ext uri="{FF2B5EF4-FFF2-40B4-BE49-F238E27FC236}">
                <a16:creationId xmlns:a16="http://schemas.microsoft.com/office/drawing/2014/main" id="{E97E7F21-E16E-BA11-6110-F4B23A7FD60C}"/>
              </a:ext>
            </a:extLst>
          </p:cNvPr>
          <p:cNvPicPr>
            <a:picLocks noGrp="1" noChangeAspect="1"/>
          </p:cNvPicPr>
          <p:nvPr>
            <p:ph sz="half" idx="1"/>
          </p:nvPr>
        </p:nvPicPr>
        <p:blipFill>
          <a:blip r:embed="rId3"/>
          <a:stretch>
            <a:fillRect/>
          </a:stretch>
        </p:blipFill>
        <p:spPr>
          <a:xfrm>
            <a:off x="1902313" y="1825625"/>
            <a:ext cx="3053374" cy="4351338"/>
          </a:xfrm>
        </p:spPr>
      </p:pic>
    </p:spTree>
    <p:extLst>
      <p:ext uri="{BB962C8B-B14F-4D97-AF65-F5344CB8AC3E}">
        <p14:creationId xmlns:p14="http://schemas.microsoft.com/office/powerpoint/2010/main" val="4268485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EA7519-A80E-D79D-6EFA-ACFA23841115}"/>
              </a:ext>
            </a:extLst>
          </p:cNvPr>
          <p:cNvSpPr>
            <a:spLocks noGrp="1"/>
          </p:cNvSpPr>
          <p:nvPr>
            <p:ph type="title"/>
          </p:nvPr>
        </p:nvSpPr>
        <p:spPr/>
        <p:txBody>
          <a:bodyPr/>
          <a:lstStyle/>
          <a:p>
            <a:r>
              <a:rPr lang="en-US" altLang="zh-TW" dirty="0"/>
              <a:t>05. </a:t>
            </a:r>
            <a:r>
              <a:rPr lang="zh-TW" altLang="en-US" dirty="0"/>
              <a:t>標示所有的事件</a:t>
            </a:r>
          </a:p>
        </p:txBody>
      </p:sp>
      <p:sp>
        <p:nvSpPr>
          <p:cNvPr id="4" name="內容版面配置區 3">
            <a:extLst>
              <a:ext uri="{FF2B5EF4-FFF2-40B4-BE49-F238E27FC236}">
                <a16:creationId xmlns:a16="http://schemas.microsoft.com/office/drawing/2014/main" id="{3812A03A-42F6-BC93-291F-40A680185C6F}"/>
              </a:ext>
            </a:extLst>
          </p:cNvPr>
          <p:cNvSpPr>
            <a:spLocks noGrp="1"/>
          </p:cNvSpPr>
          <p:nvPr>
            <p:ph sz="half" idx="2"/>
          </p:nvPr>
        </p:nvSpPr>
        <p:spPr/>
        <p:txBody>
          <a:bodyPr/>
          <a:lstStyle/>
          <a:p>
            <a:pPr marL="0" indent="0">
              <a:buNone/>
            </a:pPr>
            <a:r>
              <a:rPr lang="zh-TW" altLang="en-US" dirty="0"/>
              <a:t>並非所有的操作都需要發出事件。發出事件的目的是讓其他系統能夠 </a:t>
            </a:r>
            <a:r>
              <a:rPr lang="en-US" altLang="zh-TW" dirty="0"/>
              <a:t>"</a:t>
            </a:r>
            <a:r>
              <a:rPr lang="zh-TW" altLang="en-US" dirty="0"/>
              <a:t>察覺</a:t>
            </a:r>
            <a:r>
              <a:rPr lang="en-US" altLang="zh-TW" dirty="0"/>
              <a:t>"</a:t>
            </a:r>
            <a:r>
              <a:rPr lang="zh-TW" altLang="en-US" dirty="0"/>
              <a:t>，並且做出反應。其他系統有興趣的通常都是重要事件，一般來說會改變狀態的操作，都屬這類。</a:t>
            </a:r>
            <a:endParaRPr lang="en-US" altLang="zh-TW" dirty="0"/>
          </a:p>
          <a:p>
            <a:pPr marL="0" indent="0">
              <a:buNone/>
            </a:pPr>
            <a:endParaRPr lang="en-US" altLang="zh-TW" dirty="0"/>
          </a:p>
          <a:p>
            <a:pPr marL="0" indent="0">
              <a:buNone/>
            </a:pPr>
            <a:r>
              <a:rPr lang="zh-TW" altLang="en-US" dirty="0"/>
              <a:t>關注的視角通常有這兩類</a:t>
            </a:r>
            <a:r>
              <a:rPr lang="en-US" altLang="zh-TW" dirty="0"/>
              <a:t>:</a:t>
            </a:r>
          </a:p>
          <a:p>
            <a:pPr marL="342900" indent="-342900">
              <a:buAutoNum type="arabicPeriod"/>
            </a:pPr>
            <a:r>
              <a:rPr lang="zh-TW" altLang="en-US" dirty="0"/>
              <a:t>關注 </a:t>
            </a:r>
            <a:r>
              <a:rPr lang="en-US" altLang="zh-TW" dirty="0"/>
              <a:t>"</a:t>
            </a:r>
            <a:r>
              <a:rPr lang="zh-TW" altLang="en-US" b="1" dirty="0">
                <a:solidFill>
                  <a:srgbClr val="FFFF00"/>
                </a:solidFill>
              </a:rPr>
              <a:t>狀態</a:t>
            </a:r>
            <a:r>
              <a:rPr lang="en-US" altLang="zh-TW" dirty="0"/>
              <a:t>"</a:t>
            </a:r>
            <a:r>
              <a:rPr lang="zh-TW" altLang="en-US" dirty="0"/>
              <a:t> 的改變 </a:t>
            </a:r>
            <a:r>
              <a:rPr lang="en-US" altLang="zh-TW" dirty="0"/>
              <a:t>(</a:t>
            </a:r>
            <a:r>
              <a:rPr lang="zh-TW" altLang="en-US" dirty="0"/>
              <a:t>從 </a:t>
            </a:r>
            <a:r>
              <a:rPr lang="en-US" altLang="zh-TW" dirty="0"/>
              <a:t>A </a:t>
            </a:r>
            <a:r>
              <a:rPr lang="zh-TW" altLang="en-US" dirty="0"/>
              <a:t>狀態變成 </a:t>
            </a:r>
            <a:r>
              <a:rPr lang="en-US" altLang="zh-TW" dirty="0"/>
              <a:t>B </a:t>
            </a:r>
            <a:r>
              <a:rPr lang="zh-TW" altLang="en-US" dirty="0"/>
              <a:t>狀態</a:t>
            </a:r>
            <a:r>
              <a:rPr lang="en-US" altLang="zh-TW" dirty="0"/>
              <a:t>)</a:t>
            </a:r>
          </a:p>
          <a:p>
            <a:pPr marL="342900" indent="-342900">
              <a:buAutoNum type="arabicPeriod"/>
            </a:pPr>
            <a:r>
              <a:rPr lang="zh-TW" altLang="en-US" dirty="0"/>
              <a:t>關注執行了哪個 </a:t>
            </a:r>
            <a:r>
              <a:rPr lang="en-US" altLang="zh-TW" dirty="0"/>
              <a:t>"</a:t>
            </a:r>
            <a:r>
              <a:rPr lang="zh-TW" altLang="en-US" b="1" dirty="0">
                <a:solidFill>
                  <a:srgbClr val="FFFF00"/>
                </a:solidFill>
              </a:rPr>
              <a:t>操作</a:t>
            </a:r>
            <a:r>
              <a:rPr lang="en-US" altLang="zh-TW" dirty="0"/>
              <a:t>"</a:t>
            </a:r>
            <a:r>
              <a:rPr lang="zh-TW" altLang="en-US" dirty="0"/>
              <a:t> </a:t>
            </a:r>
            <a:r>
              <a:rPr lang="en-US" altLang="zh-TW" dirty="0"/>
              <a:t>(</a:t>
            </a:r>
            <a:r>
              <a:rPr lang="zh-TW" altLang="en-US" dirty="0"/>
              <a:t>執行中 </a:t>
            </a:r>
            <a:r>
              <a:rPr lang="en-US" altLang="zh-TW" dirty="0"/>
              <a:t>/</a:t>
            </a:r>
            <a:r>
              <a:rPr lang="zh-TW" altLang="en-US" dirty="0"/>
              <a:t> 執行後</a:t>
            </a:r>
            <a:r>
              <a:rPr lang="en-US" altLang="zh-TW" dirty="0"/>
              <a:t>)</a:t>
            </a:r>
          </a:p>
          <a:p>
            <a:pPr marL="342900" indent="-342900">
              <a:buAutoNum type="arabicPeriod"/>
            </a:pPr>
            <a:endParaRPr lang="en-US" altLang="zh-TW" dirty="0"/>
          </a:p>
          <a:p>
            <a:pPr marL="0" indent="0">
              <a:buNone/>
            </a:pPr>
            <a:endParaRPr lang="zh-TW" altLang="en-US" dirty="0"/>
          </a:p>
        </p:txBody>
      </p:sp>
      <p:pic>
        <p:nvPicPr>
          <p:cNvPr id="7" name="內容版面配置區 23">
            <a:extLst>
              <a:ext uri="{FF2B5EF4-FFF2-40B4-BE49-F238E27FC236}">
                <a16:creationId xmlns:a16="http://schemas.microsoft.com/office/drawing/2014/main" id="{F066FFC4-7B47-96E8-EA09-75AC87797AD6}"/>
              </a:ext>
            </a:extLst>
          </p:cNvPr>
          <p:cNvPicPr>
            <a:picLocks noGrp="1" noChangeAspect="1"/>
          </p:cNvPicPr>
          <p:nvPr>
            <p:ph sz="half" idx="1"/>
          </p:nvPr>
        </p:nvPicPr>
        <p:blipFill>
          <a:blip r:embed="rId2"/>
          <a:stretch>
            <a:fillRect/>
          </a:stretch>
        </p:blipFill>
        <p:spPr>
          <a:xfrm>
            <a:off x="1902313" y="1825625"/>
            <a:ext cx="3053374" cy="4351338"/>
          </a:xfrm>
        </p:spPr>
      </p:pic>
    </p:spTree>
    <p:extLst>
      <p:ext uri="{BB962C8B-B14F-4D97-AF65-F5344CB8AC3E}">
        <p14:creationId xmlns:p14="http://schemas.microsoft.com/office/powerpoint/2010/main" val="984345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7349C0-8005-4C2C-0166-F3E68DA72305}"/>
              </a:ext>
            </a:extLst>
          </p:cNvPr>
          <p:cNvSpPr>
            <a:spLocks noGrp="1"/>
          </p:cNvSpPr>
          <p:nvPr>
            <p:ph type="title"/>
          </p:nvPr>
        </p:nvSpPr>
        <p:spPr/>
        <p:txBody>
          <a:bodyPr/>
          <a:lstStyle/>
          <a:p>
            <a:r>
              <a:rPr lang="en-US" altLang="zh-TW" dirty="0"/>
              <a:t>06.</a:t>
            </a:r>
            <a:r>
              <a:rPr lang="zh-TW" altLang="en-US" dirty="0"/>
              <a:t> 將所有資訊轉成 </a:t>
            </a:r>
            <a:r>
              <a:rPr lang="en-US" altLang="zh-TW" dirty="0"/>
              <a:t>API Spec</a:t>
            </a:r>
            <a:endParaRPr lang="zh-TW" altLang="en-US" dirty="0"/>
          </a:p>
        </p:txBody>
      </p:sp>
      <p:sp>
        <p:nvSpPr>
          <p:cNvPr id="3" name="內容版面配置區 2">
            <a:extLst>
              <a:ext uri="{FF2B5EF4-FFF2-40B4-BE49-F238E27FC236}">
                <a16:creationId xmlns:a16="http://schemas.microsoft.com/office/drawing/2014/main" id="{4D7DF7D9-3476-637F-3C15-A0765803DF70}"/>
              </a:ext>
            </a:extLst>
          </p:cNvPr>
          <p:cNvSpPr>
            <a:spLocks noGrp="1"/>
          </p:cNvSpPr>
          <p:nvPr>
            <p:ph sz="half" idx="1"/>
          </p:nvPr>
        </p:nvSpPr>
        <p:spPr>
          <a:xfrm>
            <a:off x="838199" y="1825625"/>
            <a:ext cx="5961017" cy="4351338"/>
          </a:xfrm>
        </p:spPr>
        <p:txBody>
          <a:bodyPr>
            <a:normAutofit/>
          </a:bodyPr>
          <a:lstStyle/>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Actions:</a:t>
            </a:r>
          </a:p>
          <a:p>
            <a:pPr marL="0" indent="0" rtl="0">
              <a:spcBef>
                <a:spcPts val="0"/>
              </a:spcBef>
              <a:spcAft>
                <a:spcPts val="0"/>
              </a:spcAft>
              <a:buNone/>
            </a:pPr>
            <a:endParaRPr lang="en-US" altLang="zh-TW" sz="1600" i="0" u="none" strike="noStrike" dirty="0">
              <a:solidFill>
                <a:schemeClr val="bg1">
                  <a:lumMod val="75000"/>
                </a:schemeClr>
              </a:solidFill>
              <a:effectLst/>
              <a:latin typeface="Consolas" panose="020B0609020204030204" pitchFamily="49" charset="0"/>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a:t>
            </a:r>
            <a:r>
              <a:rPr lang="en-US" altLang="zh-TW" sz="1600" i="0" u="none" strike="noStrike" dirty="0" err="1">
                <a:solidFill>
                  <a:schemeClr val="bg1">
                    <a:lumMod val="75000"/>
                  </a:schemeClr>
                </a:solidFill>
                <a:effectLst/>
                <a:latin typeface="Consolas" panose="020B0609020204030204" pitchFamily="49" charset="0"/>
              </a:rPr>
              <a:t>members:request</a:t>
            </a:r>
            <a:r>
              <a:rPr lang="en-US" altLang="zh-TW" sz="1600" dirty="0" err="1">
                <a:solidFill>
                  <a:schemeClr val="bg1">
                    <a:lumMod val="75000"/>
                  </a:schemeClr>
                </a:solidFill>
                <a:latin typeface="Consolas" panose="020B0609020204030204" pitchFamily="49" charset="0"/>
              </a:rPr>
              <a:t>-</a:t>
            </a:r>
            <a:r>
              <a:rPr lang="en-US" altLang="zh-TW" sz="1600" i="0" u="none" strike="noStrike" dirty="0" err="1">
                <a:solidFill>
                  <a:schemeClr val="bg1">
                    <a:lumMod val="75000"/>
                  </a:schemeClr>
                </a:solidFill>
                <a:effectLst/>
                <a:latin typeface="Consolas" panose="020B0609020204030204" pitchFamily="49" charset="0"/>
              </a:rPr>
              <a:t>register-code</a:t>
            </a:r>
            <a:endParaRPr lang="en-US" altLang="zh-TW" sz="1600" i="0" u="none" strike="noStrike" dirty="0">
              <a:solidFill>
                <a:schemeClr val="bg1">
                  <a:lumMod val="75000"/>
                </a:schemeClr>
              </a:solidFill>
              <a:effectLst/>
              <a:latin typeface="Consolas" panose="020B0609020204030204" pitchFamily="49" charset="0"/>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/members/{id}:complete-register</a:t>
            </a:r>
          </a:p>
          <a:p>
            <a:pPr marL="0" indent="0" rtl="0">
              <a:spcBef>
                <a:spcPts val="0"/>
              </a:spcBef>
              <a:spcAft>
                <a:spcPts val="0"/>
              </a:spcAft>
              <a:buNone/>
            </a:pPr>
            <a:endParaRPr lang="en-US" altLang="zh-TW" sz="1600" dirty="0">
              <a:solidFill>
                <a:schemeClr val="bg1">
                  <a:lumMod val="75000"/>
                </a:schemeClr>
              </a:solidFill>
              <a:effectLst/>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/members/{id}:restrict</a:t>
            </a:r>
            <a:endParaRPr lang="en-US" altLang="zh-TW" sz="1600" dirty="0">
              <a:solidFill>
                <a:schemeClr val="bg1">
                  <a:lumMod val="75000"/>
                </a:schemeClr>
              </a:solidFill>
              <a:effectLst/>
            </a:endParaRP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/members/{id}:allow</a:t>
            </a:r>
            <a:endParaRPr lang="en-US" altLang="zh-TW" sz="1600" dirty="0">
              <a:solidFill>
                <a:schemeClr val="bg1">
                  <a:lumMod val="75000"/>
                </a:schemeClr>
              </a:solidFill>
              <a:effectLst/>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/members/{id}:ban</a:t>
            </a: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/members/{id}:permit</a:t>
            </a:r>
            <a:endParaRPr lang="en-US" altLang="zh-TW" sz="1600" dirty="0">
              <a:solidFill>
                <a:schemeClr val="bg1">
                  <a:lumMod val="75000"/>
                </a:schemeClr>
              </a:solidFill>
              <a:effectLst/>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/members/{id}:remove</a:t>
            </a:r>
            <a:endParaRPr lang="en-US" altLang="zh-TW" sz="1600" dirty="0">
              <a:solidFill>
                <a:schemeClr val="bg1">
                  <a:lumMod val="75000"/>
                </a:schemeClr>
              </a:solidFill>
              <a:effectLst/>
            </a:endParaRPr>
          </a:p>
          <a:p>
            <a:pPr marL="0" indent="0" rtl="0">
              <a:spcBef>
                <a:spcPts val="0"/>
              </a:spcBef>
              <a:spcAft>
                <a:spcPts val="0"/>
              </a:spcAft>
              <a:buNone/>
            </a:pPr>
            <a:endParaRPr lang="en-US" altLang="zh-TW" sz="1600" i="0" u="none" strike="noStrike" dirty="0">
              <a:solidFill>
                <a:schemeClr val="bg1">
                  <a:lumMod val="75000"/>
                </a:schemeClr>
              </a:solidFill>
              <a:effectLst/>
              <a:latin typeface="Consolas" panose="020B0609020204030204" pitchFamily="49" charset="0"/>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GET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a:t>
            </a: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GET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/members/{id}:request-reset-password-code</a:t>
            </a: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GET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/members/{id}:reset-password</a:t>
            </a: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GET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/members/{id}:masked</a:t>
            </a: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GET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/members/{id}:statistics</a:t>
            </a: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endParaRPr lang="en-US" altLang="zh-TW" sz="1600" dirty="0">
              <a:solidFill>
                <a:schemeClr val="bg1">
                  <a:lumMod val="75000"/>
                </a:schemeClr>
              </a:solidFill>
              <a:effectLst/>
              <a:latin typeface="Consolas" panose="020B0609020204030204" pitchFamily="49" charset="0"/>
            </a:endParaRPr>
          </a:p>
          <a:p>
            <a:pPr marL="0" indent="0">
              <a:spcBef>
                <a:spcPts val="0"/>
              </a:spcBef>
              <a:buNone/>
            </a:pPr>
            <a:r>
              <a:rPr lang="en-US" altLang="zh-TW" sz="1600" dirty="0">
                <a:solidFill>
                  <a:schemeClr val="bg1">
                    <a:lumMod val="75000"/>
                  </a:schemeClr>
                </a:solidFill>
                <a:latin typeface="Consolas" panose="020B0609020204030204" pitchFamily="49" charset="0"/>
              </a:rPr>
              <a:t>POST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/members/login</a:t>
            </a: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a:t>
            </a:r>
            <a:r>
              <a:rPr lang="en-US" altLang="zh-TW" sz="1600" i="0" u="none" strike="noStrike" dirty="0" err="1">
                <a:solidFill>
                  <a:schemeClr val="bg1">
                    <a:lumMod val="75000"/>
                  </a:schemeClr>
                </a:solidFill>
                <a:effectLst/>
                <a:latin typeface="Consolas" panose="020B0609020204030204" pitchFamily="49" charset="0"/>
              </a:rPr>
              <a:t>members:import</a:t>
            </a:r>
            <a:endParaRPr lang="en-US" altLang="zh-TW" sz="1600" dirty="0">
              <a:solidFill>
                <a:schemeClr val="bg1">
                  <a:lumMod val="75000"/>
                </a:schemeClr>
              </a:solidFill>
              <a:effectLst/>
            </a:endParaRPr>
          </a:p>
          <a:p>
            <a:pPr marL="0" indent="0" rtl="0">
              <a:spcBef>
                <a:spcPts val="0"/>
              </a:spcBef>
              <a:spcAft>
                <a:spcPts val="0"/>
              </a:spcAft>
              <a:buNone/>
            </a:pPr>
            <a:endParaRPr lang="en-US" altLang="zh-TW" sz="1600" dirty="0">
              <a:solidFill>
                <a:schemeClr val="bg1">
                  <a:lumMod val="75000"/>
                </a:schemeClr>
              </a:solidFill>
              <a:effectLst/>
            </a:endParaRPr>
          </a:p>
        </p:txBody>
      </p:sp>
      <p:sp>
        <p:nvSpPr>
          <p:cNvPr id="6" name="內容版面配置區 5">
            <a:extLst>
              <a:ext uri="{FF2B5EF4-FFF2-40B4-BE49-F238E27FC236}">
                <a16:creationId xmlns:a16="http://schemas.microsoft.com/office/drawing/2014/main" id="{F4B20429-1548-EA00-7E97-E20977B799D1}"/>
              </a:ext>
            </a:extLst>
          </p:cNvPr>
          <p:cNvSpPr>
            <a:spLocks noGrp="1"/>
          </p:cNvSpPr>
          <p:nvPr>
            <p:ph sz="half" idx="2"/>
          </p:nvPr>
        </p:nvSpPr>
        <p:spPr/>
        <p:txBody>
          <a:bodyPr>
            <a:normAutofit/>
          </a:bodyPr>
          <a:lstStyle/>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Events:</a:t>
            </a:r>
          </a:p>
          <a:p>
            <a:pPr marL="0" indent="0" rtl="0">
              <a:spcBef>
                <a:spcPts val="0"/>
              </a:spcBef>
              <a:spcAft>
                <a:spcPts val="0"/>
              </a:spcAft>
              <a:buNone/>
            </a:pP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r>
              <a:rPr lang="en-US" altLang="zh-TW" sz="1600" dirty="0" err="1">
                <a:solidFill>
                  <a:schemeClr val="bg1">
                    <a:lumMod val="75000"/>
                  </a:schemeClr>
                </a:solidFill>
                <a:latin typeface="Consolas" panose="020B0609020204030204" pitchFamily="49" charset="0"/>
              </a:rPr>
              <a:t>state_changed</a:t>
            </a: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通常隱含在改變狀態的 </a:t>
            </a:r>
            <a:r>
              <a:rPr lang="en-US" altLang="zh-TW" sz="1600" dirty="0">
                <a:solidFill>
                  <a:schemeClr val="bg1">
                    <a:lumMod val="75000"/>
                  </a:schemeClr>
                </a:solidFill>
                <a:latin typeface="Consolas" panose="020B0609020204030204" pitchFamily="49" charset="0"/>
              </a:rPr>
              <a:t>action </a:t>
            </a:r>
            <a:r>
              <a:rPr lang="zh-TW" altLang="en-US" sz="1600" dirty="0">
                <a:solidFill>
                  <a:schemeClr val="bg1">
                    <a:lumMod val="75000"/>
                  </a:schemeClr>
                </a:solidFill>
                <a:latin typeface="Consolas" panose="020B0609020204030204" pitchFamily="49" charset="0"/>
              </a:rPr>
              <a:t>完成時觸發</a:t>
            </a: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如果你的事件處理機制支援 </a:t>
            </a:r>
            <a:r>
              <a:rPr lang="en-US" altLang="zh-TW" sz="1600" dirty="0">
                <a:solidFill>
                  <a:schemeClr val="bg1">
                    <a:lumMod val="75000"/>
                  </a:schemeClr>
                </a:solidFill>
                <a:latin typeface="Consolas" panose="020B0609020204030204" pitchFamily="49" charset="0"/>
              </a:rPr>
              <a:t>topics, </a:t>
            </a:r>
            <a:r>
              <a:rPr lang="zh-TW" altLang="en-US" sz="1600" dirty="0">
                <a:solidFill>
                  <a:schemeClr val="bg1">
                    <a:lumMod val="75000"/>
                  </a:schemeClr>
                </a:solidFill>
                <a:latin typeface="Consolas" panose="020B0609020204030204" pitchFamily="49" charset="0"/>
              </a:rPr>
              <a:t>則可以合併</a:t>
            </a: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{action}_executing</a:t>
            </a:r>
          </a:p>
          <a:p>
            <a:pPr marL="0" indent="0">
              <a:spcBef>
                <a:spcPts val="0"/>
              </a:spcBef>
              <a:buNone/>
            </a:pPr>
            <a:r>
              <a:rPr lang="en-US" altLang="zh-TW" sz="1600" dirty="0">
                <a:solidFill>
                  <a:schemeClr val="bg1">
                    <a:lumMod val="75000"/>
                  </a:schemeClr>
                </a:solidFill>
                <a:latin typeface="Consolas" panose="020B0609020204030204" pitchFamily="49" charset="0"/>
              </a:rPr>
              <a:t>{action}_completed</a:t>
            </a: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通常不會包含所有的 </a:t>
            </a:r>
            <a:r>
              <a:rPr lang="en-US" altLang="zh-TW" sz="1600" dirty="0">
                <a:solidFill>
                  <a:schemeClr val="bg1">
                    <a:lumMod val="75000"/>
                  </a:schemeClr>
                </a:solidFill>
                <a:latin typeface="Consolas" panose="020B0609020204030204" pitchFamily="49" charset="0"/>
              </a:rPr>
              <a:t>action</a:t>
            </a: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主要</a:t>
            </a: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改變狀態的 </a:t>
            </a:r>
            <a:r>
              <a:rPr lang="en-US" altLang="zh-TW" sz="1600" dirty="0">
                <a:solidFill>
                  <a:schemeClr val="bg1">
                    <a:lumMod val="75000"/>
                  </a:schemeClr>
                </a:solidFill>
                <a:latin typeface="Consolas" panose="020B0609020204030204" pitchFamily="49" charset="0"/>
              </a:rPr>
              <a:t>action</a:t>
            </a: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次要</a:t>
            </a: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改變資料的 </a:t>
            </a:r>
            <a:r>
              <a:rPr lang="en-US" altLang="zh-TW" sz="1600" dirty="0">
                <a:solidFill>
                  <a:schemeClr val="bg1">
                    <a:lumMod val="75000"/>
                  </a:schemeClr>
                </a:solidFill>
                <a:latin typeface="Consolas" panose="020B0609020204030204" pitchFamily="49" charset="0"/>
              </a:rPr>
              <a:t>action</a:t>
            </a: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忽略</a:t>
            </a: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只讀取資料的 </a:t>
            </a:r>
            <a:r>
              <a:rPr lang="en-US" altLang="zh-TW" sz="1600" dirty="0">
                <a:solidFill>
                  <a:schemeClr val="bg1">
                    <a:lumMod val="75000"/>
                  </a:schemeClr>
                </a:solidFill>
                <a:latin typeface="Consolas" panose="020B0609020204030204" pitchFamily="49" charset="0"/>
              </a:rPr>
              <a:t>action</a:t>
            </a:r>
          </a:p>
          <a:p>
            <a:pPr marL="0" indent="0" rtl="0">
              <a:spcBef>
                <a:spcPts val="0"/>
              </a:spcBef>
              <a:spcAft>
                <a:spcPts val="0"/>
              </a:spcAft>
              <a:buNone/>
            </a:pPr>
            <a:endParaRPr lang="en-US" altLang="zh-TW" sz="1600" dirty="0">
              <a:solidFill>
                <a:schemeClr val="bg1">
                  <a:lumMod val="75000"/>
                </a:schemeClr>
              </a:solidFill>
              <a:latin typeface="Consolas" panose="020B0609020204030204" pitchFamily="49" charset="0"/>
            </a:endParaRPr>
          </a:p>
        </p:txBody>
      </p:sp>
      <p:sp>
        <p:nvSpPr>
          <p:cNvPr id="4" name="箭號: 向右 3">
            <a:hlinkClick r:id="rId2"/>
            <a:extLst>
              <a:ext uri="{FF2B5EF4-FFF2-40B4-BE49-F238E27FC236}">
                <a16:creationId xmlns:a16="http://schemas.microsoft.com/office/drawing/2014/main" id="{57BC16B8-96B5-FC33-823A-69F7DA7010D3}"/>
              </a:ext>
            </a:extLst>
          </p:cNvPr>
          <p:cNvSpPr/>
          <p:nvPr/>
        </p:nvSpPr>
        <p:spPr>
          <a:xfrm>
            <a:off x="11506200" y="6176962"/>
            <a:ext cx="475861" cy="597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83449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7349C0-8005-4C2C-0166-F3E68DA72305}"/>
              </a:ext>
            </a:extLst>
          </p:cNvPr>
          <p:cNvSpPr>
            <a:spLocks noGrp="1"/>
          </p:cNvSpPr>
          <p:nvPr>
            <p:ph type="title"/>
          </p:nvPr>
        </p:nvSpPr>
        <p:spPr/>
        <p:txBody>
          <a:bodyPr/>
          <a:lstStyle/>
          <a:p>
            <a:r>
              <a:rPr lang="en-US" altLang="zh-TW" dirty="0"/>
              <a:t>06-1.</a:t>
            </a:r>
            <a:r>
              <a:rPr lang="zh-TW" altLang="en-US" dirty="0"/>
              <a:t> 對照組</a:t>
            </a:r>
            <a:r>
              <a:rPr lang="en-US" altLang="zh-TW" dirty="0"/>
              <a:t>, </a:t>
            </a:r>
            <a:r>
              <a:rPr lang="zh-TW" altLang="en-US" dirty="0"/>
              <a:t>採用 </a:t>
            </a:r>
            <a:r>
              <a:rPr lang="en-US" altLang="zh-TW" dirty="0"/>
              <a:t>CRUD </a:t>
            </a:r>
            <a:r>
              <a:rPr lang="zh-TW" altLang="en-US" dirty="0"/>
              <a:t>設計出來的 </a:t>
            </a:r>
            <a:r>
              <a:rPr lang="en-US" altLang="zh-TW" dirty="0"/>
              <a:t>API Spec</a:t>
            </a:r>
            <a:endParaRPr lang="zh-TW" altLang="en-US" dirty="0"/>
          </a:p>
        </p:txBody>
      </p:sp>
      <p:sp>
        <p:nvSpPr>
          <p:cNvPr id="6" name="內容版面配置區 5">
            <a:extLst>
              <a:ext uri="{FF2B5EF4-FFF2-40B4-BE49-F238E27FC236}">
                <a16:creationId xmlns:a16="http://schemas.microsoft.com/office/drawing/2014/main" id="{F4B20429-1548-EA00-7E97-E20977B799D1}"/>
              </a:ext>
            </a:extLst>
          </p:cNvPr>
          <p:cNvSpPr>
            <a:spLocks noGrp="1"/>
          </p:cNvSpPr>
          <p:nvPr>
            <p:ph sz="half" idx="2"/>
          </p:nvPr>
        </p:nvSpPr>
        <p:spPr/>
        <p:txBody>
          <a:bodyPr>
            <a:normAutofit lnSpcReduction="10000"/>
          </a:bodyPr>
          <a:lstStyle/>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Actions (CRUD):</a:t>
            </a:r>
          </a:p>
          <a:p>
            <a:pPr marL="0" indent="0" rtl="0">
              <a:spcBef>
                <a:spcPts val="0"/>
              </a:spcBef>
              <a:spcAft>
                <a:spcPts val="0"/>
              </a:spcAft>
              <a:buNone/>
            </a:pP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POST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a:t>
            </a:r>
          </a:p>
          <a:p>
            <a:pPr marL="0" indent="0" rtl="0">
              <a:spcBef>
                <a:spcPts val="0"/>
              </a:spcBef>
              <a:spcAft>
                <a:spcPts val="0"/>
              </a:spcAft>
              <a:buNone/>
            </a:pPr>
            <a:r>
              <a:rPr lang="en-US" altLang="zh-TW" sz="1600" dirty="0">
                <a:solidFill>
                  <a:srgbClr val="92D050"/>
                </a:solidFill>
                <a:latin typeface="Consolas" panose="020B0609020204030204" pitchFamily="49" charset="0"/>
              </a:rPr>
              <a:t>// </a:t>
            </a:r>
            <a:r>
              <a:rPr lang="zh-TW" altLang="en-US" sz="1600" dirty="0">
                <a:solidFill>
                  <a:srgbClr val="92D050"/>
                </a:solidFill>
                <a:latin typeface="Consolas" panose="020B0609020204030204" pitchFamily="49" charset="0"/>
              </a:rPr>
              <a:t>建立會員資料</a:t>
            </a:r>
            <a:r>
              <a:rPr lang="en-US" altLang="zh-TW" sz="1600" dirty="0">
                <a:solidFill>
                  <a:srgbClr val="92D050"/>
                </a:solidFill>
                <a:latin typeface="Consolas" panose="020B0609020204030204" pitchFamily="49" charset="0"/>
              </a:rPr>
              <a:t>, </a:t>
            </a:r>
            <a:r>
              <a:rPr lang="zh-TW" altLang="en-US" sz="1600" dirty="0">
                <a:solidFill>
                  <a:srgbClr val="92D050"/>
                </a:solidFill>
                <a:latin typeface="Consolas" panose="020B0609020204030204" pitchFamily="49" charset="0"/>
              </a:rPr>
              <a:t>包含匯入、註冊都算。</a:t>
            </a:r>
            <a:endParaRPr lang="en-US" altLang="zh-TW" sz="1600" dirty="0">
              <a:solidFill>
                <a:srgbClr val="92D050"/>
              </a:solidFill>
              <a:latin typeface="Consolas" panose="020B0609020204030204" pitchFamily="49" charset="0"/>
            </a:endParaRPr>
          </a:p>
          <a:p>
            <a:pPr marL="0" indent="0" rtl="0">
              <a:spcBef>
                <a:spcPts val="0"/>
              </a:spcBef>
              <a:spcAft>
                <a:spcPts val="0"/>
              </a:spcAft>
              <a:buNone/>
            </a:pPr>
            <a:r>
              <a:rPr lang="en-US" altLang="zh-TW" sz="1600" dirty="0">
                <a:solidFill>
                  <a:srgbClr val="92D050"/>
                </a:solidFill>
                <a:latin typeface="Consolas" panose="020B0609020204030204" pitchFamily="49" charset="0"/>
              </a:rPr>
              <a:t>// </a:t>
            </a:r>
            <a:r>
              <a:rPr lang="zh-TW" altLang="en-US" sz="1600" dirty="0">
                <a:solidFill>
                  <a:srgbClr val="92D050"/>
                </a:solidFill>
                <a:latin typeface="Consolas" panose="020B0609020204030204" pitchFamily="49" charset="0"/>
              </a:rPr>
              <a:t>註冊後的狀態要自己更新，判斷該更新成何種狀態。</a:t>
            </a:r>
            <a:endParaRPr lang="en-US" altLang="zh-TW" sz="1600" dirty="0">
              <a:solidFill>
                <a:srgbClr val="92D050"/>
              </a:solidFill>
              <a:latin typeface="Consolas" panose="020B0609020204030204" pitchFamily="49" charset="0"/>
            </a:endParaRPr>
          </a:p>
          <a:p>
            <a:pPr marL="0" indent="0" rtl="0">
              <a:spcBef>
                <a:spcPts val="0"/>
              </a:spcBef>
              <a:spcAft>
                <a:spcPts val="0"/>
              </a:spcAft>
              <a:buNone/>
            </a:pPr>
            <a:r>
              <a:rPr lang="en-US" altLang="zh-TW" sz="1600" dirty="0">
                <a:solidFill>
                  <a:srgbClr val="92D050"/>
                </a:solidFill>
                <a:latin typeface="Consolas" panose="020B0609020204030204" pitchFamily="49" charset="0"/>
              </a:rPr>
              <a:t>// </a:t>
            </a:r>
            <a:r>
              <a:rPr lang="zh-TW" altLang="en-US" sz="1600" dirty="0">
                <a:solidFill>
                  <a:srgbClr val="92D050"/>
                </a:solidFill>
                <a:latin typeface="Consolas" panose="020B0609020204030204" pitchFamily="49" charset="0"/>
              </a:rPr>
              <a:t>要從參數判斷該發出何種事件</a:t>
            </a:r>
            <a:endParaRPr lang="en-US" altLang="zh-TW" sz="1600" dirty="0">
              <a:solidFill>
                <a:srgbClr val="92D050"/>
              </a:solidFill>
              <a:latin typeface="Consolas" panose="020B0609020204030204" pitchFamily="49" charset="0"/>
            </a:endParaRPr>
          </a:p>
          <a:p>
            <a:pPr marL="0" indent="0" rtl="0">
              <a:spcBef>
                <a:spcPts val="0"/>
              </a:spcBef>
              <a:spcAft>
                <a:spcPts val="0"/>
              </a:spcAft>
              <a:buNone/>
            </a:pP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GET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/members/{id}</a:t>
            </a:r>
          </a:p>
          <a:p>
            <a:pPr marL="0" indent="0" rtl="0">
              <a:spcBef>
                <a:spcPts val="0"/>
              </a:spcBef>
              <a:spcAft>
                <a:spcPts val="0"/>
              </a:spcAft>
              <a:buNone/>
            </a:pPr>
            <a:r>
              <a:rPr lang="en-US" altLang="zh-TW" sz="1600" dirty="0">
                <a:solidFill>
                  <a:srgbClr val="92D050"/>
                </a:solidFill>
                <a:latin typeface="Consolas" panose="020B0609020204030204" pitchFamily="49" charset="0"/>
              </a:rPr>
              <a:t>// </a:t>
            </a:r>
            <a:r>
              <a:rPr lang="zh-TW" altLang="en-US" sz="1600" dirty="0">
                <a:solidFill>
                  <a:srgbClr val="92D050"/>
                </a:solidFill>
                <a:latin typeface="Consolas" panose="020B0609020204030204" pitchFamily="49" charset="0"/>
              </a:rPr>
              <a:t>不同角色能讀取哪些資訊需要額外判斷</a:t>
            </a:r>
            <a:endParaRPr lang="en-US" altLang="zh-TW" sz="1600" dirty="0">
              <a:solidFill>
                <a:srgbClr val="92D050"/>
              </a:solidFill>
              <a:latin typeface="Consolas" panose="020B0609020204030204" pitchFamily="49" charset="0"/>
            </a:endParaRPr>
          </a:p>
          <a:p>
            <a:pPr marL="0" indent="0" rtl="0">
              <a:spcBef>
                <a:spcPts val="0"/>
              </a:spcBef>
              <a:spcAft>
                <a:spcPts val="0"/>
              </a:spcAft>
              <a:buNone/>
            </a:pPr>
            <a:r>
              <a:rPr lang="en-US" altLang="zh-TW" sz="1600" dirty="0">
                <a:solidFill>
                  <a:srgbClr val="92D050"/>
                </a:solidFill>
                <a:latin typeface="Consolas" panose="020B0609020204030204" pitchFamily="49" charset="0"/>
              </a:rPr>
              <a:t>// </a:t>
            </a:r>
            <a:r>
              <a:rPr lang="zh-TW" altLang="en-US" sz="1600" dirty="0">
                <a:solidFill>
                  <a:srgbClr val="92D050"/>
                </a:solidFill>
                <a:latin typeface="Consolas" panose="020B0609020204030204" pitchFamily="49" charset="0"/>
              </a:rPr>
              <a:t>難以區分像是 </a:t>
            </a:r>
            <a:r>
              <a:rPr lang="en-US" altLang="zh-TW" sz="1600" dirty="0">
                <a:solidFill>
                  <a:srgbClr val="92D050"/>
                </a:solidFill>
                <a:latin typeface="Consolas" panose="020B0609020204030204" pitchFamily="49" charset="0"/>
              </a:rPr>
              <a:t>login </a:t>
            </a:r>
            <a:r>
              <a:rPr lang="zh-TW" altLang="en-US" sz="1600" dirty="0">
                <a:solidFill>
                  <a:srgbClr val="92D050"/>
                </a:solidFill>
                <a:latin typeface="Consolas" panose="020B0609020204030204" pitchFamily="49" charset="0"/>
              </a:rPr>
              <a:t>這類需求的讀取功能。</a:t>
            </a:r>
            <a:endParaRPr lang="en-US" altLang="zh-TW" sz="1600" dirty="0">
              <a:solidFill>
                <a:srgbClr val="92D050"/>
              </a:solidFill>
              <a:latin typeface="Consolas" panose="020B0609020204030204" pitchFamily="49" charset="0"/>
            </a:endParaRPr>
          </a:p>
          <a:p>
            <a:pPr marL="0" indent="0" rtl="0">
              <a:spcBef>
                <a:spcPts val="0"/>
              </a:spcBef>
              <a:spcAft>
                <a:spcPts val="0"/>
              </a:spcAft>
              <a:buNone/>
            </a:pPr>
            <a:r>
              <a:rPr lang="en-US" altLang="zh-TW" sz="1600" dirty="0">
                <a:solidFill>
                  <a:srgbClr val="92D050"/>
                </a:solidFill>
                <a:latin typeface="Consolas" panose="020B0609020204030204" pitchFamily="49" charset="0"/>
              </a:rPr>
              <a:t>// </a:t>
            </a:r>
            <a:r>
              <a:rPr lang="zh-TW" altLang="en-US" sz="1600" dirty="0">
                <a:solidFill>
                  <a:srgbClr val="92D050"/>
                </a:solidFill>
                <a:latin typeface="Consolas" panose="020B0609020204030204" pitchFamily="49" charset="0"/>
              </a:rPr>
              <a:t>你只能判斷密碼是否正確，而不能傳回密碼</a:t>
            </a:r>
            <a:r>
              <a:rPr lang="en-US" altLang="zh-TW" sz="1600" dirty="0">
                <a:solidFill>
                  <a:srgbClr val="92D050"/>
                </a:solidFill>
                <a:latin typeface="Consolas" panose="020B0609020204030204" pitchFamily="49" charset="0"/>
              </a:rPr>
              <a:t>…</a:t>
            </a:r>
          </a:p>
          <a:p>
            <a:pPr marL="0" indent="0" rtl="0">
              <a:spcBef>
                <a:spcPts val="0"/>
              </a:spcBef>
              <a:spcAft>
                <a:spcPts val="0"/>
              </a:spcAft>
              <a:buNone/>
            </a:pP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PATCH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/members/{id}</a:t>
            </a:r>
          </a:p>
          <a:p>
            <a:pPr marL="0" indent="0" rtl="0">
              <a:spcBef>
                <a:spcPts val="0"/>
              </a:spcBef>
              <a:spcAft>
                <a:spcPts val="0"/>
              </a:spcAft>
              <a:buNone/>
            </a:pPr>
            <a:r>
              <a:rPr lang="en-US" altLang="zh-TW" sz="1600" dirty="0">
                <a:solidFill>
                  <a:srgbClr val="92D050"/>
                </a:solidFill>
                <a:latin typeface="Consolas" panose="020B0609020204030204" pitchFamily="49" charset="0"/>
              </a:rPr>
              <a:t>// </a:t>
            </a:r>
            <a:r>
              <a:rPr lang="zh-TW" altLang="en-US" sz="1600" dirty="0">
                <a:solidFill>
                  <a:srgbClr val="92D050"/>
                </a:solidFill>
                <a:latin typeface="Consolas" panose="020B0609020204030204" pitchFamily="49" charset="0"/>
              </a:rPr>
              <a:t>太多種邏輯難以放到 </a:t>
            </a:r>
            <a:r>
              <a:rPr lang="en-US" altLang="zh-TW" sz="1600" dirty="0">
                <a:solidFill>
                  <a:srgbClr val="92D050"/>
                </a:solidFill>
                <a:latin typeface="Consolas" panose="020B0609020204030204" pitchFamily="49" charset="0"/>
              </a:rPr>
              <a:t>PATCH </a:t>
            </a:r>
            <a:r>
              <a:rPr lang="zh-TW" altLang="en-US" sz="1600" dirty="0">
                <a:solidFill>
                  <a:srgbClr val="92D050"/>
                </a:solidFill>
                <a:latin typeface="Consolas" panose="020B0609020204030204" pitchFamily="49" charset="0"/>
              </a:rPr>
              <a:t>這功能內</a:t>
            </a:r>
            <a:endParaRPr lang="en-US" altLang="zh-TW" sz="1600" dirty="0">
              <a:solidFill>
                <a:srgbClr val="92D050"/>
              </a:solidFill>
              <a:latin typeface="Consolas" panose="020B0609020204030204" pitchFamily="49" charset="0"/>
            </a:endParaRPr>
          </a:p>
          <a:p>
            <a:pPr marL="0" indent="0" rtl="0">
              <a:spcBef>
                <a:spcPts val="0"/>
              </a:spcBef>
              <a:spcAft>
                <a:spcPts val="0"/>
              </a:spcAft>
              <a:buNone/>
            </a:pPr>
            <a:r>
              <a:rPr lang="en-US" altLang="zh-TW" sz="1600" dirty="0">
                <a:solidFill>
                  <a:srgbClr val="92D050"/>
                </a:solidFill>
                <a:latin typeface="Consolas" panose="020B0609020204030204" pitchFamily="49" charset="0"/>
              </a:rPr>
              <a:t>// </a:t>
            </a:r>
            <a:r>
              <a:rPr lang="zh-TW" altLang="en-US" sz="1600" dirty="0">
                <a:solidFill>
                  <a:srgbClr val="92D050"/>
                </a:solidFill>
                <a:latin typeface="Consolas" panose="020B0609020204030204" pitchFamily="49" charset="0"/>
              </a:rPr>
              <a:t>難以區分停用帳號，重設密碼等等不同需求的更新</a:t>
            </a:r>
            <a:endParaRPr lang="en-US" altLang="zh-TW" sz="1600" dirty="0">
              <a:solidFill>
                <a:srgbClr val="92D050"/>
              </a:solidFill>
              <a:latin typeface="Consolas" panose="020B0609020204030204" pitchFamily="49" charset="0"/>
            </a:endParaRPr>
          </a:p>
          <a:p>
            <a:pPr marL="0" indent="0" rtl="0">
              <a:spcBef>
                <a:spcPts val="0"/>
              </a:spcBef>
              <a:spcAft>
                <a:spcPts val="0"/>
              </a:spcAft>
              <a:buNone/>
            </a:pP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DELETE</a:t>
            </a:r>
            <a:r>
              <a:rPr lang="zh-TW" altLang="en-US" sz="1600" dirty="0">
                <a:solidFill>
                  <a:schemeClr val="bg1">
                    <a:lumMod val="75000"/>
                  </a:schemeClr>
                </a:solidFill>
                <a:latin typeface="Consolas" panose="020B0609020204030204" pitchFamily="49" charset="0"/>
              </a:rPr>
              <a:t> </a:t>
            </a:r>
            <a:r>
              <a:rPr lang="en-US" altLang="zh-TW" sz="1600" dirty="0">
                <a:solidFill>
                  <a:schemeClr val="bg1">
                    <a:lumMod val="75000"/>
                  </a:schemeClr>
                </a:solidFill>
                <a:latin typeface="Consolas" panose="020B0609020204030204" pitchFamily="49" charset="0"/>
              </a:rPr>
              <a:t>/</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/members/{id}</a:t>
            </a:r>
          </a:p>
          <a:p>
            <a:pPr marL="0" indent="0" rtl="0">
              <a:spcBef>
                <a:spcPts val="0"/>
              </a:spcBef>
              <a:spcAft>
                <a:spcPts val="0"/>
              </a:spcAft>
              <a:buNone/>
            </a:pPr>
            <a:r>
              <a:rPr lang="en-US" altLang="zh-TW" sz="1600" dirty="0">
                <a:solidFill>
                  <a:srgbClr val="92D050"/>
                </a:solidFill>
                <a:latin typeface="Consolas" panose="020B0609020204030204" pitchFamily="49" charset="0"/>
              </a:rPr>
              <a:t>// </a:t>
            </a:r>
            <a:r>
              <a:rPr lang="zh-TW" altLang="en-US" sz="1600" dirty="0">
                <a:solidFill>
                  <a:srgbClr val="92D050"/>
                </a:solidFill>
                <a:latin typeface="Consolas" panose="020B0609020204030204" pitchFamily="49" charset="0"/>
              </a:rPr>
              <a:t>同上</a:t>
            </a:r>
            <a:r>
              <a:rPr lang="en-US" altLang="zh-TW" sz="1600" dirty="0">
                <a:solidFill>
                  <a:srgbClr val="92D050"/>
                </a:solidFill>
                <a:latin typeface="Consolas" panose="020B0609020204030204" pitchFamily="49" charset="0"/>
              </a:rPr>
              <a:t>, </a:t>
            </a:r>
            <a:r>
              <a:rPr lang="zh-TW" altLang="en-US" sz="1600" dirty="0">
                <a:solidFill>
                  <a:srgbClr val="92D050"/>
                </a:solidFill>
                <a:latin typeface="Consolas" panose="020B0609020204030204" pitchFamily="49" charset="0"/>
              </a:rPr>
              <a:t>以下省略 </a:t>
            </a:r>
            <a:r>
              <a:rPr lang="en-US" altLang="zh-TW" sz="1600" dirty="0">
                <a:solidFill>
                  <a:srgbClr val="92D050"/>
                </a:solidFill>
                <a:latin typeface="Consolas" panose="020B0609020204030204" pitchFamily="49" charset="0"/>
              </a:rPr>
              <a:t>300 </a:t>
            </a:r>
            <a:r>
              <a:rPr lang="zh-TW" altLang="en-US" sz="1600" dirty="0">
                <a:solidFill>
                  <a:srgbClr val="92D050"/>
                </a:solidFill>
                <a:latin typeface="Consolas" panose="020B0609020204030204" pitchFamily="49" charset="0"/>
              </a:rPr>
              <a:t>字</a:t>
            </a:r>
            <a:r>
              <a:rPr lang="en-US" altLang="zh-TW" sz="1600" dirty="0">
                <a:solidFill>
                  <a:srgbClr val="92D050"/>
                </a:solidFill>
                <a:latin typeface="Consolas" panose="020B0609020204030204" pitchFamily="49" charset="0"/>
              </a:rPr>
              <a:t>..</a:t>
            </a:r>
          </a:p>
        </p:txBody>
      </p:sp>
      <p:sp>
        <p:nvSpPr>
          <p:cNvPr id="7" name="內容版面配置區 2">
            <a:extLst>
              <a:ext uri="{FF2B5EF4-FFF2-40B4-BE49-F238E27FC236}">
                <a16:creationId xmlns:a16="http://schemas.microsoft.com/office/drawing/2014/main" id="{EDC07BA4-4239-4B14-5B01-D59FDFBFA00B}"/>
              </a:ext>
            </a:extLst>
          </p:cNvPr>
          <p:cNvSpPr txBox="1">
            <a:spLocks/>
          </p:cNvSpPr>
          <p:nvPr/>
        </p:nvSpPr>
        <p:spPr>
          <a:xfrm>
            <a:off x="838199" y="1825625"/>
            <a:ext cx="575854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微軟正黑體" panose="020B0604030504040204" pitchFamily="34" charset="-120"/>
                <a:ea typeface="微軟正黑體" panose="020B0604030504040204" pitchFamily="34" charset="-120"/>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微軟正黑體" panose="020B0604030504040204" pitchFamily="34" charset="-120"/>
                <a:ea typeface="微軟正黑體" panose="020B0604030504040204" pitchFamily="34" charset="-120"/>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微軟正黑體" panose="020B0604030504040204" pitchFamily="34" charset="-120"/>
                <a:ea typeface="微軟正黑體" panose="020B0604030504040204" pitchFamily="34" charset="-120"/>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微軟正黑體" panose="020B0604030504040204" pitchFamily="34" charset="-120"/>
                <a:ea typeface="微軟正黑體" panose="020B0604030504040204" pitchFamily="34" charset="-120"/>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微軟正黑體" panose="020B0604030504040204" pitchFamily="34" charset="-120"/>
                <a:ea typeface="微軟正黑體" panose="020B0604030504040204" pitchFamily="34" charset="-120"/>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altLang="zh-TW" sz="1600" dirty="0">
                <a:solidFill>
                  <a:schemeClr val="bg1">
                    <a:lumMod val="75000"/>
                  </a:schemeClr>
                </a:solidFill>
                <a:latin typeface="Consolas" panose="020B0609020204030204" pitchFamily="49" charset="0"/>
              </a:rPr>
              <a:t>Actions:</a:t>
            </a:r>
          </a:p>
          <a:p>
            <a:pPr marL="0" indent="0">
              <a:spcBef>
                <a:spcPts val="0"/>
              </a:spcBef>
              <a:buFont typeface="Arial" panose="020B0604020202020204" pitchFamily="34" charset="0"/>
              <a:buNone/>
            </a:pPr>
            <a:endParaRPr lang="en-US" altLang="zh-TW" sz="1600" dirty="0">
              <a:solidFill>
                <a:schemeClr val="bg1">
                  <a:lumMod val="75000"/>
                </a:schemeClr>
              </a:solidFill>
              <a:latin typeface="Consolas" panose="020B0609020204030204" pitchFamily="49" charset="0"/>
            </a:endParaRPr>
          </a:p>
          <a:p>
            <a:pPr marL="0" indent="0">
              <a:spcBef>
                <a:spcPts val="0"/>
              </a:spcBef>
              <a:buFont typeface="Arial" panose="020B0604020202020204" pitchFamily="34" charset="0"/>
              <a:buNone/>
            </a:pPr>
            <a:r>
              <a:rPr lang="en-US" altLang="zh-TW" sz="1600" dirty="0">
                <a:solidFill>
                  <a:schemeClr val="bg1">
                    <a:lumMod val="75000"/>
                  </a:schemeClr>
                </a:solidFill>
                <a:latin typeface="Consolas" panose="020B0609020204030204" pitchFamily="49" charset="0"/>
              </a:rPr>
              <a:t>POST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a:t>
            </a:r>
            <a:r>
              <a:rPr lang="en-US" altLang="zh-TW" sz="1600" dirty="0" err="1">
                <a:solidFill>
                  <a:schemeClr val="bg1">
                    <a:lumMod val="75000"/>
                  </a:schemeClr>
                </a:solidFill>
                <a:latin typeface="Consolas" panose="020B0609020204030204" pitchFamily="49" charset="0"/>
              </a:rPr>
              <a:t>members:request-register-code</a:t>
            </a:r>
            <a:endParaRPr lang="en-US" altLang="zh-TW" sz="1600" dirty="0">
              <a:solidFill>
                <a:schemeClr val="bg1">
                  <a:lumMod val="75000"/>
                </a:schemeClr>
              </a:solidFill>
              <a:latin typeface="Consolas" panose="020B0609020204030204" pitchFamily="49" charset="0"/>
            </a:endParaRPr>
          </a:p>
          <a:p>
            <a:pPr marL="0" indent="0">
              <a:spcBef>
                <a:spcPts val="0"/>
              </a:spcBef>
              <a:buFont typeface="Arial" panose="020B0604020202020204" pitchFamily="34" charset="0"/>
              <a:buNone/>
            </a:pPr>
            <a:r>
              <a:rPr lang="en-US" altLang="zh-TW" sz="1600" dirty="0">
                <a:solidFill>
                  <a:schemeClr val="bg1">
                    <a:lumMod val="75000"/>
                  </a:schemeClr>
                </a:solidFill>
                <a:latin typeface="Consolas" panose="020B0609020204030204" pitchFamily="49" charset="0"/>
              </a:rPr>
              <a:t>POST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/members/{id}:complete-register</a:t>
            </a:r>
          </a:p>
          <a:p>
            <a:pPr marL="0" indent="0">
              <a:spcBef>
                <a:spcPts val="0"/>
              </a:spcBef>
              <a:buFont typeface="Arial" panose="020B0604020202020204" pitchFamily="34" charset="0"/>
              <a:buNone/>
            </a:pPr>
            <a:endParaRPr lang="en-US" altLang="zh-TW" sz="1600" dirty="0">
              <a:solidFill>
                <a:schemeClr val="bg1">
                  <a:lumMod val="75000"/>
                </a:schemeClr>
              </a:solidFill>
            </a:endParaRPr>
          </a:p>
          <a:p>
            <a:pPr marL="0" indent="0">
              <a:spcBef>
                <a:spcPts val="0"/>
              </a:spcBef>
              <a:buFont typeface="Arial" panose="020B0604020202020204" pitchFamily="34" charset="0"/>
              <a:buNone/>
            </a:pPr>
            <a:r>
              <a:rPr lang="en-US" altLang="zh-TW" sz="1600" dirty="0">
                <a:solidFill>
                  <a:schemeClr val="bg1">
                    <a:lumMod val="75000"/>
                  </a:schemeClr>
                </a:solidFill>
                <a:latin typeface="Consolas" panose="020B0609020204030204" pitchFamily="49" charset="0"/>
              </a:rPr>
              <a:t>POST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/members/{id}:restrict</a:t>
            </a:r>
            <a:endParaRPr lang="en-US" altLang="zh-TW" sz="1600" dirty="0">
              <a:solidFill>
                <a:schemeClr val="bg1">
                  <a:lumMod val="75000"/>
                </a:schemeClr>
              </a:solidFill>
            </a:endParaRPr>
          </a:p>
          <a:p>
            <a:pPr marL="0" indent="0">
              <a:spcBef>
                <a:spcPts val="0"/>
              </a:spcBef>
              <a:buFont typeface="Arial" panose="020B0604020202020204" pitchFamily="34" charset="0"/>
              <a:buNone/>
            </a:pPr>
            <a:r>
              <a:rPr lang="en-US" altLang="zh-TW" sz="1600" dirty="0">
                <a:solidFill>
                  <a:schemeClr val="bg1">
                    <a:lumMod val="75000"/>
                  </a:schemeClr>
                </a:solidFill>
                <a:latin typeface="Consolas" panose="020B0609020204030204" pitchFamily="49" charset="0"/>
              </a:rPr>
              <a:t>POST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/members/{id}:allow</a:t>
            </a:r>
            <a:endParaRPr lang="en-US" altLang="zh-TW" sz="1600" dirty="0">
              <a:solidFill>
                <a:schemeClr val="bg1">
                  <a:lumMod val="75000"/>
                </a:schemeClr>
              </a:solidFill>
            </a:endParaRPr>
          </a:p>
          <a:p>
            <a:pPr marL="0" indent="0">
              <a:spcBef>
                <a:spcPts val="0"/>
              </a:spcBef>
              <a:buFont typeface="Arial" panose="020B0604020202020204" pitchFamily="34" charset="0"/>
              <a:buNone/>
            </a:pPr>
            <a:r>
              <a:rPr lang="en-US" altLang="zh-TW" sz="1600" dirty="0">
                <a:solidFill>
                  <a:schemeClr val="bg1">
                    <a:lumMod val="75000"/>
                  </a:schemeClr>
                </a:solidFill>
                <a:latin typeface="Consolas" panose="020B0609020204030204" pitchFamily="49" charset="0"/>
              </a:rPr>
              <a:t>POST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/members/{id}:ban</a:t>
            </a:r>
          </a:p>
          <a:p>
            <a:pPr marL="0" indent="0">
              <a:spcBef>
                <a:spcPts val="0"/>
              </a:spcBef>
              <a:buFont typeface="Arial" panose="020B0604020202020204" pitchFamily="34" charset="0"/>
              <a:buNone/>
            </a:pPr>
            <a:r>
              <a:rPr lang="en-US" altLang="zh-TW" sz="1600" dirty="0">
                <a:solidFill>
                  <a:schemeClr val="bg1">
                    <a:lumMod val="75000"/>
                  </a:schemeClr>
                </a:solidFill>
                <a:latin typeface="Consolas" panose="020B0609020204030204" pitchFamily="49" charset="0"/>
              </a:rPr>
              <a:t>POST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/members/{id}:permit</a:t>
            </a:r>
            <a:endParaRPr lang="en-US" altLang="zh-TW" sz="1600" dirty="0">
              <a:solidFill>
                <a:schemeClr val="bg1">
                  <a:lumMod val="75000"/>
                </a:schemeClr>
              </a:solidFill>
            </a:endParaRPr>
          </a:p>
          <a:p>
            <a:pPr marL="0" indent="0">
              <a:spcBef>
                <a:spcPts val="0"/>
              </a:spcBef>
              <a:buFont typeface="Arial" panose="020B0604020202020204" pitchFamily="34" charset="0"/>
              <a:buNone/>
            </a:pPr>
            <a:r>
              <a:rPr lang="en-US" altLang="zh-TW" sz="1600" dirty="0">
                <a:solidFill>
                  <a:schemeClr val="bg1">
                    <a:lumMod val="75000"/>
                  </a:schemeClr>
                </a:solidFill>
                <a:latin typeface="Consolas" panose="020B0609020204030204" pitchFamily="49" charset="0"/>
              </a:rPr>
              <a:t>POST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/members/{id}:remove</a:t>
            </a:r>
            <a:endParaRPr lang="en-US" altLang="zh-TW" sz="1600" dirty="0">
              <a:solidFill>
                <a:schemeClr val="bg1">
                  <a:lumMod val="75000"/>
                </a:schemeClr>
              </a:solidFill>
            </a:endParaRPr>
          </a:p>
          <a:p>
            <a:pPr marL="0" indent="0">
              <a:spcBef>
                <a:spcPts val="0"/>
              </a:spcBef>
              <a:buFont typeface="Arial" panose="020B0604020202020204" pitchFamily="34" charset="0"/>
              <a:buNone/>
            </a:pPr>
            <a:endParaRPr lang="en-US" altLang="zh-TW" sz="1600" dirty="0">
              <a:solidFill>
                <a:schemeClr val="bg1">
                  <a:lumMod val="75000"/>
                </a:schemeClr>
              </a:solidFill>
              <a:latin typeface="Consolas" panose="020B0609020204030204" pitchFamily="49" charset="0"/>
            </a:endParaRPr>
          </a:p>
          <a:p>
            <a:pPr marL="0" indent="0">
              <a:spcBef>
                <a:spcPts val="0"/>
              </a:spcBef>
              <a:buFont typeface="Arial" panose="020B0604020202020204" pitchFamily="34" charset="0"/>
              <a:buNone/>
            </a:pPr>
            <a:r>
              <a:rPr lang="en-US" altLang="zh-TW" sz="1600" dirty="0">
                <a:solidFill>
                  <a:schemeClr val="bg1">
                    <a:lumMod val="75000"/>
                  </a:schemeClr>
                </a:solidFill>
                <a:latin typeface="Consolas" panose="020B0609020204030204" pitchFamily="49" charset="0"/>
              </a:rPr>
              <a:t>GET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/members/{id}</a:t>
            </a:r>
          </a:p>
          <a:p>
            <a:pPr marL="0" indent="0">
              <a:spcBef>
                <a:spcPts val="0"/>
              </a:spcBef>
              <a:buFont typeface="Arial" panose="020B0604020202020204" pitchFamily="34" charset="0"/>
              <a:buNone/>
            </a:pPr>
            <a:r>
              <a:rPr lang="en-US" altLang="zh-TW" sz="1600" dirty="0">
                <a:solidFill>
                  <a:schemeClr val="bg1">
                    <a:lumMod val="75000"/>
                  </a:schemeClr>
                </a:solidFill>
                <a:latin typeface="Consolas" panose="020B0609020204030204" pitchFamily="49" charset="0"/>
              </a:rPr>
              <a:t>GET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/members/{id}:request-reset-password-code</a:t>
            </a:r>
          </a:p>
          <a:p>
            <a:pPr marL="0" indent="0">
              <a:spcBef>
                <a:spcPts val="0"/>
              </a:spcBef>
              <a:buFont typeface="Arial" panose="020B0604020202020204" pitchFamily="34" charset="0"/>
              <a:buNone/>
            </a:pPr>
            <a:r>
              <a:rPr lang="en-US" altLang="zh-TW" sz="1600" dirty="0">
                <a:solidFill>
                  <a:schemeClr val="bg1">
                    <a:lumMod val="75000"/>
                  </a:schemeClr>
                </a:solidFill>
                <a:latin typeface="Consolas" panose="020B0609020204030204" pitchFamily="49" charset="0"/>
              </a:rPr>
              <a:t>GET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/members/{id}:reset-password</a:t>
            </a:r>
          </a:p>
          <a:p>
            <a:pPr marL="0" indent="0">
              <a:spcBef>
                <a:spcPts val="0"/>
              </a:spcBef>
              <a:buFont typeface="Arial" panose="020B0604020202020204" pitchFamily="34" charset="0"/>
              <a:buNone/>
            </a:pPr>
            <a:r>
              <a:rPr lang="en-US" altLang="zh-TW" sz="1600" dirty="0">
                <a:solidFill>
                  <a:schemeClr val="bg1">
                    <a:lumMod val="75000"/>
                  </a:schemeClr>
                </a:solidFill>
                <a:latin typeface="Consolas" panose="020B0609020204030204" pitchFamily="49" charset="0"/>
              </a:rPr>
              <a:t>GET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/members/{id}:masked</a:t>
            </a:r>
          </a:p>
          <a:p>
            <a:pPr marL="0" indent="0">
              <a:spcBef>
                <a:spcPts val="0"/>
              </a:spcBef>
              <a:buFont typeface="Arial" panose="020B0604020202020204" pitchFamily="34" charset="0"/>
              <a:buNone/>
            </a:pPr>
            <a:r>
              <a:rPr lang="en-US" altLang="zh-TW" sz="1600" dirty="0">
                <a:solidFill>
                  <a:schemeClr val="bg1">
                    <a:lumMod val="75000"/>
                  </a:schemeClr>
                </a:solidFill>
                <a:latin typeface="Consolas" panose="020B0609020204030204" pitchFamily="49" charset="0"/>
              </a:rPr>
              <a:t>GET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/members/{id}:statistics</a:t>
            </a:r>
          </a:p>
          <a:p>
            <a:pPr marL="0" indent="0">
              <a:spcBef>
                <a:spcPts val="0"/>
              </a:spcBef>
              <a:buFont typeface="Arial" panose="020B0604020202020204" pitchFamily="34" charset="0"/>
              <a:buNone/>
            </a:pPr>
            <a:endParaRPr lang="en-US" altLang="zh-TW" sz="1600" dirty="0">
              <a:solidFill>
                <a:schemeClr val="bg1">
                  <a:lumMod val="75000"/>
                </a:schemeClr>
              </a:solidFill>
              <a:latin typeface="Consolas" panose="020B0609020204030204" pitchFamily="49" charset="0"/>
            </a:endParaRPr>
          </a:p>
          <a:p>
            <a:pPr marL="0" indent="0">
              <a:spcBef>
                <a:spcPts val="0"/>
              </a:spcBef>
              <a:buFont typeface="Arial" panose="020B0604020202020204" pitchFamily="34" charset="0"/>
              <a:buNone/>
            </a:pPr>
            <a:r>
              <a:rPr lang="en-US" altLang="zh-TW" sz="1600" dirty="0">
                <a:solidFill>
                  <a:schemeClr val="bg1">
                    <a:lumMod val="75000"/>
                  </a:schemeClr>
                </a:solidFill>
                <a:latin typeface="Consolas" panose="020B0609020204030204" pitchFamily="49" charset="0"/>
              </a:rPr>
              <a:t>POST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/members/login</a:t>
            </a:r>
          </a:p>
          <a:p>
            <a:pPr marL="0" indent="0">
              <a:spcBef>
                <a:spcPts val="0"/>
              </a:spcBef>
              <a:buFont typeface="Arial" panose="020B0604020202020204" pitchFamily="34" charset="0"/>
              <a:buNone/>
            </a:pPr>
            <a:r>
              <a:rPr lang="en-US" altLang="zh-TW" sz="1600" dirty="0">
                <a:solidFill>
                  <a:schemeClr val="bg1">
                    <a:lumMod val="75000"/>
                  </a:schemeClr>
                </a:solidFill>
                <a:latin typeface="Consolas" panose="020B0609020204030204" pitchFamily="49" charset="0"/>
              </a:rPr>
              <a:t>POST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a:t>
            </a:r>
            <a:r>
              <a:rPr lang="en-US" altLang="zh-TW" sz="1600" dirty="0" err="1">
                <a:solidFill>
                  <a:schemeClr val="bg1">
                    <a:lumMod val="75000"/>
                  </a:schemeClr>
                </a:solidFill>
                <a:latin typeface="Consolas" panose="020B0609020204030204" pitchFamily="49" charset="0"/>
              </a:rPr>
              <a:t>members:import</a:t>
            </a:r>
            <a:endParaRPr lang="en-US" altLang="zh-TW" sz="1600" dirty="0">
              <a:solidFill>
                <a:schemeClr val="bg1">
                  <a:lumMod val="75000"/>
                </a:schemeClr>
              </a:solidFill>
            </a:endParaRPr>
          </a:p>
          <a:p>
            <a:pPr marL="0" indent="0">
              <a:spcBef>
                <a:spcPts val="0"/>
              </a:spcBef>
              <a:buFont typeface="Arial" panose="020B0604020202020204" pitchFamily="34" charset="0"/>
              <a:buNone/>
            </a:pPr>
            <a:endParaRPr lang="en-US" altLang="zh-TW" sz="1600" dirty="0">
              <a:solidFill>
                <a:schemeClr val="bg1">
                  <a:lumMod val="75000"/>
                </a:schemeClr>
              </a:solidFill>
            </a:endParaRPr>
          </a:p>
        </p:txBody>
      </p:sp>
    </p:spTree>
    <p:extLst>
      <p:ext uri="{BB962C8B-B14F-4D97-AF65-F5344CB8AC3E}">
        <p14:creationId xmlns:p14="http://schemas.microsoft.com/office/powerpoint/2010/main" val="3526626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1B8DCC-D7EE-1D0E-F943-9AEC884D9659}"/>
              </a:ext>
            </a:extLst>
          </p:cNvPr>
          <p:cNvSpPr>
            <a:spLocks noGrp="1"/>
          </p:cNvSpPr>
          <p:nvPr>
            <p:ph type="title"/>
          </p:nvPr>
        </p:nvSpPr>
        <p:spPr/>
        <p:txBody>
          <a:bodyPr/>
          <a:lstStyle/>
          <a:p>
            <a:r>
              <a:rPr lang="en-US" altLang="zh-TW" dirty="0"/>
              <a:t>07.</a:t>
            </a:r>
            <a:r>
              <a:rPr lang="zh-TW" altLang="en-US" dirty="0"/>
              <a:t> 紙上談兵；套用情境驗證狀態機</a:t>
            </a:r>
          </a:p>
        </p:txBody>
      </p:sp>
      <p:sp>
        <p:nvSpPr>
          <p:cNvPr id="3" name="內容版面配置區 2">
            <a:extLst>
              <a:ext uri="{FF2B5EF4-FFF2-40B4-BE49-F238E27FC236}">
                <a16:creationId xmlns:a16="http://schemas.microsoft.com/office/drawing/2014/main" id="{ED71F1F2-73B3-0C84-57EE-63DB796104F8}"/>
              </a:ext>
            </a:extLst>
          </p:cNvPr>
          <p:cNvSpPr>
            <a:spLocks noGrp="1"/>
          </p:cNvSpPr>
          <p:nvPr>
            <p:ph idx="1"/>
          </p:nvPr>
        </p:nvSpPr>
        <p:spPr/>
        <p:txBody>
          <a:bodyPr/>
          <a:lstStyle/>
          <a:p>
            <a:pPr marL="0" indent="0">
              <a:buNone/>
            </a:pPr>
            <a:r>
              <a:rPr lang="zh-TW" altLang="en-US" dirty="0"/>
              <a:t>已經有狀態圖標示 </a:t>
            </a:r>
            <a:r>
              <a:rPr lang="en-US" altLang="zh-TW" dirty="0"/>
              <a:t>API</a:t>
            </a:r>
            <a:r>
              <a:rPr lang="zh-TW" altLang="en-US" dirty="0"/>
              <a:t> 規格的重要資訊，可以試著拿既有的案例，沙盤推演 </a:t>
            </a:r>
            <a:r>
              <a:rPr lang="en-US" altLang="zh-TW" dirty="0"/>
              <a:t>API</a:t>
            </a:r>
            <a:r>
              <a:rPr lang="zh-TW" altLang="en-US" dirty="0"/>
              <a:t> 的執行順序。</a:t>
            </a:r>
            <a:endParaRPr lang="en-US" altLang="zh-TW" dirty="0"/>
          </a:p>
          <a:p>
            <a:pPr marL="0" indent="0">
              <a:buNone/>
            </a:pPr>
            <a:endParaRPr lang="en-US" altLang="zh-TW" dirty="0"/>
          </a:p>
          <a:p>
            <a:pPr marL="0" indent="0">
              <a:buNone/>
            </a:pPr>
            <a:r>
              <a:rPr lang="zh-TW" altLang="en-US" dirty="0"/>
              <a:t>按照案例的步驟，一步一步的循著狀態圖走，驗證看看狀態轉移是否完全按照操作步驟執行，同時狀態轉移與事件觸發都如預期</a:t>
            </a:r>
            <a:r>
              <a:rPr lang="en-US" altLang="zh-TW" dirty="0"/>
              <a:t>?</a:t>
            </a:r>
          </a:p>
          <a:p>
            <a:pPr marL="0" indent="0">
              <a:buNone/>
            </a:pPr>
            <a:endParaRPr lang="en-US" altLang="zh-TW" dirty="0"/>
          </a:p>
          <a:p>
            <a:pPr marL="0" indent="0">
              <a:buNone/>
            </a:pPr>
            <a:r>
              <a:rPr lang="en-US" altLang="zh-TW" dirty="0">
                <a:solidFill>
                  <a:srgbClr val="92D050"/>
                </a:solidFill>
              </a:rPr>
              <a:t>//</a:t>
            </a:r>
            <a:r>
              <a:rPr lang="zh-TW" altLang="en-US" dirty="0">
                <a:solidFill>
                  <a:srgbClr val="92D050"/>
                </a:solidFill>
              </a:rPr>
              <a:t> 通常設計上有問題，在這關有 </a:t>
            </a:r>
            <a:r>
              <a:rPr lang="en-US" altLang="zh-TW" dirty="0">
                <a:solidFill>
                  <a:srgbClr val="92D050"/>
                </a:solidFill>
              </a:rPr>
              <a:t>90% </a:t>
            </a:r>
            <a:r>
              <a:rPr lang="zh-TW" altLang="en-US" dirty="0">
                <a:solidFill>
                  <a:srgbClr val="92D050"/>
                </a:solidFill>
              </a:rPr>
              <a:t>就會被抓出來了。</a:t>
            </a:r>
            <a:endParaRPr lang="en-US" altLang="zh-TW" dirty="0">
              <a:solidFill>
                <a:srgbClr val="92D050"/>
              </a:solidFill>
            </a:endParaRPr>
          </a:p>
          <a:p>
            <a:pPr marL="0" indent="0">
              <a:buNone/>
            </a:pPr>
            <a:r>
              <a:rPr lang="en-US" altLang="zh-TW" dirty="0">
                <a:solidFill>
                  <a:srgbClr val="92D050"/>
                </a:solidFill>
              </a:rPr>
              <a:t>//</a:t>
            </a:r>
            <a:r>
              <a:rPr lang="zh-TW" altLang="en-US" dirty="0">
                <a:solidFill>
                  <a:srgbClr val="92D050"/>
                </a:solidFill>
              </a:rPr>
              <a:t> 驗證設計的成本非常低 </a:t>
            </a:r>
            <a:r>
              <a:rPr lang="en-US" altLang="zh-TW" dirty="0">
                <a:solidFill>
                  <a:srgbClr val="92D050"/>
                </a:solidFill>
              </a:rPr>
              <a:t>(</a:t>
            </a:r>
            <a:r>
              <a:rPr lang="zh-TW" altLang="en-US" dirty="0">
                <a:solidFill>
                  <a:srgbClr val="92D050"/>
                </a:solidFill>
              </a:rPr>
              <a:t>遠比你開發好之後再來寫測試抓問題便宜多了</a:t>
            </a:r>
            <a:r>
              <a:rPr lang="en-US" altLang="zh-TW" dirty="0">
                <a:solidFill>
                  <a:srgbClr val="92D050"/>
                </a:solidFill>
              </a:rPr>
              <a:t>)</a:t>
            </a:r>
          </a:p>
        </p:txBody>
      </p:sp>
    </p:spTree>
    <p:extLst>
      <p:ext uri="{BB962C8B-B14F-4D97-AF65-F5344CB8AC3E}">
        <p14:creationId xmlns:p14="http://schemas.microsoft.com/office/powerpoint/2010/main" val="3697181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2284F47-473F-7064-C563-D5A4E3900DE3}"/>
              </a:ext>
            </a:extLst>
          </p:cNvPr>
          <p:cNvSpPr/>
          <p:nvPr/>
        </p:nvSpPr>
        <p:spPr>
          <a:xfrm>
            <a:off x="1443446" y="483324"/>
            <a:ext cx="3206931" cy="1561013"/>
          </a:xfrm>
          <a:prstGeom prst="rect">
            <a:avLst/>
          </a:prstGeom>
          <a:solidFill>
            <a:schemeClr val="tx1">
              <a:lumMod val="85000"/>
              <a:lumOff val="15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微軟正黑體" panose="020B0604030504040204" pitchFamily="34" charset="-120"/>
                <a:ea typeface="微軟正黑體" panose="020B0604030504040204" pitchFamily="34" charset="-120"/>
              </a:rPr>
              <a:t>API First </a:t>
            </a:r>
            <a:r>
              <a:rPr lang="zh-TW" altLang="en-US" dirty="0">
                <a:latin typeface="微軟正黑體" panose="020B0604030504040204" pitchFamily="34" charset="-120"/>
                <a:ea typeface="微軟正黑體" panose="020B0604030504040204" pitchFamily="34" charset="-120"/>
              </a:rPr>
              <a:t>開發策略</a:t>
            </a:r>
          </a:p>
        </p:txBody>
      </p:sp>
      <p:sp>
        <p:nvSpPr>
          <p:cNvPr id="5" name="矩形 4">
            <a:extLst>
              <a:ext uri="{FF2B5EF4-FFF2-40B4-BE49-F238E27FC236}">
                <a16:creationId xmlns:a16="http://schemas.microsoft.com/office/drawing/2014/main" id="{80DAA399-F924-0360-2D01-F4FAF53C113A}"/>
              </a:ext>
            </a:extLst>
          </p:cNvPr>
          <p:cNvSpPr/>
          <p:nvPr/>
        </p:nvSpPr>
        <p:spPr>
          <a:xfrm>
            <a:off x="1443446" y="2508067"/>
            <a:ext cx="3206931" cy="1561013"/>
          </a:xfrm>
          <a:prstGeom prst="rect">
            <a:avLst/>
          </a:prstGeom>
          <a:solidFill>
            <a:srgbClr val="7030A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rgbClr val="FFFF00"/>
                </a:solidFill>
                <a:latin typeface="微軟正黑體" panose="020B0604030504040204" pitchFamily="34" charset="-120"/>
                <a:ea typeface="微軟正黑體" panose="020B0604030504040204" pitchFamily="34" charset="-120"/>
              </a:rPr>
              <a:t>Track A (Live), 11:00 ~ 11:50</a:t>
            </a:r>
          </a:p>
          <a:p>
            <a:pPr algn="ctr"/>
            <a:r>
              <a:rPr lang="en-US" altLang="zh-TW" dirty="0">
                <a:latin typeface="微軟正黑體" panose="020B0604030504040204" pitchFamily="34" charset="-120"/>
                <a:ea typeface="微軟正黑體" panose="020B0604030504040204" pitchFamily="34" charset="-120"/>
              </a:rPr>
              <a:t>API Contract Design</a:t>
            </a:r>
            <a:endParaRPr lang="zh-TW" altLang="en-US" dirty="0">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277B136D-DA57-6916-AFDA-03418405914E}"/>
              </a:ext>
            </a:extLst>
          </p:cNvPr>
          <p:cNvSpPr/>
          <p:nvPr/>
        </p:nvSpPr>
        <p:spPr>
          <a:xfrm>
            <a:off x="1443446" y="4532810"/>
            <a:ext cx="3206931" cy="1561013"/>
          </a:xfrm>
          <a:prstGeom prst="rect">
            <a:avLst/>
          </a:prstGeom>
          <a:solidFill>
            <a:schemeClr val="tx1">
              <a:lumMod val="85000"/>
              <a:lumOff val="15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努力撰寫中，請期待 </a:t>
            </a:r>
            <a:r>
              <a:rPr lang="zh-TW" altLang="en-US" sz="1200" dirty="0">
                <a:latin typeface="微軟正黑體" panose="020B0604030504040204" pitchFamily="34" charset="-120"/>
                <a:ea typeface="微軟正黑體" panose="020B0604030504040204" pitchFamily="34" charset="-120"/>
                <a:hlinkClick r:id="rId2"/>
              </a:rPr>
              <a:t>安德魯的部落格</a:t>
            </a:r>
            <a:r>
              <a:rPr lang="en-US" altLang="zh-TW" sz="1200" dirty="0">
                <a:latin typeface="微軟正黑體" panose="020B0604030504040204" pitchFamily="34" charset="-120"/>
                <a:ea typeface="微軟正黑體" panose="020B0604030504040204" pitchFamily="34" charset="-120"/>
              </a:rPr>
              <a:t>)</a:t>
            </a:r>
          </a:p>
          <a:p>
            <a:pPr algn="ctr"/>
            <a:r>
              <a:rPr lang="en-US" altLang="zh-TW" dirty="0">
                <a:latin typeface="微軟正黑體" panose="020B0604030504040204" pitchFamily="34" charset="-120"/>
                <a:ea typeface="微軟正黑體" panose="020B0604030504040204" pitchFamily="34" charset="-120"/>
              </a:rPr>
              <a:t>API (Service) Develop</a:t>
            </a:r>
          </a:p>
          <a:p>
            <a:pPr algn="ctr"/>
            <a:r>
              <a:rPr lang="en-US" altLang="zh-TW" sz="1200" dirty="0">
                <a:latin typeface="微軟正黑體" panose="020B0604030504040204" pitchFamily="34" charset="-120"/>
                <a:ea typeface="微軟正黑體" panose="020B0604030504040204" pitchFamily="34" charset="-120"/>
              </a:rPr>
              <a:t>(using ASP.NET Core)</a:t>
            </a:r>
            <a:endParaRPr lang="zh-TW" altLang="en-US" sz="1200" dirty="0">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B51D4616-14DE-D0A8-D535-21FB5C028C07}"/>
              </a:ext>
            </a:extLst>
          </p:cNvPr>
          <p:cNvSpPr/>
          <p:nvPr/>
        </p:nvSpPr>
        <p:spPr>
          <a:xfrm>
            <a:off x="4885509" y="4532810"/>
            <a:ext cx="3206931" cy="1561013"/>
          </a:xfrm>
          <a:prstGeom prst="rect">
            <a:avLst/>
          </a:prstGeom>
          <a:solidFill>
            <a:srgbClr val="B9AAEE"/>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Track A (Live), 12:00 ~ 12:50</a:t>
            </a:r>
          </a:p>
          <a:p>
            <a:pPr algn="ctr"/>
            <a:r>
              <a:rPr lang="en-US" altLang="zh-TW" dirty="0">
                <a:latin typeface="微軟正黑體" panose="020B0604030504040204" pitchFamily="34" charset="-120"/>
                <a:ea typeface="微軟正黑體" panose="020B0604030504040204" pitchFamily="34" charset="-120"/>
              </a:rPr>
              <a:t>API Client SDK Develop</a:t>
            </a:r>
          </a:p>
          <a:p>
            <a:pPr algn="ctr"/>
            <a:endParaRPr lang="zh-TW" altLang="en-US" dirty="0">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705F7639-4CBA-7F68-F063-277AF5563479}"/>
              </a:ext>
            </a:extLst>
          </p:cNvPr>
          <p:cNvSpPr/>
          <p:nvPr/>
        </p:nvSpPr>
        <p:spPr>
          <a:xfrm>
            <a:off x="8327572" y="4532810"/>
            <a:ext cx="3206931" cy="1561013"/>
          </a:xfrm>
          <a:prstGeom prst="rect">
            <a:avLst/>
          </a:prstGeom>
          <a:solidFill>
            <a:srgbClr val="B9AAEE"/>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Track A (Live), 13:00 ~ 13:50</a:t>
            </a:r>
          </a:p>
          <a:p>
            <a:pPr algn="ctr"/>
            <a:r>
              <a:rPr lang="en-US" altLang="zh-TW" dirty="0">
                <a:latin typeface="微軟正黑體" panose="020B0604030504040204" pitchFamily="34" charset="-120"/>
                <a:ea typeface="微軟正黑體" panose="020B0604030504040204" pitchFamily="34" charset="-120"/>
              </a:rPr>
              <a:t>API Callback: EDA</a:t>
            </a:r>
            <a:br>
              <a:rPr lang="en-US" altLang="zh-TW" dirty="0">
                <a:latin typeface="微軟正黑體" panose="020B0604030504040204" pitchFamily="34" charset="-120"/>
                <a:ea typeface="微軟正黑體" panose="020B0604030504040204" pitchFamily="34" charset="-120"/>
              </a:rPr>
            </a:br>
            <a:r>
              <a:rPr lang="en-US" altLang="zh-TW" sz="1200" dirty="0">
                <a:latin typeface="微軟正黑體" panose="020B0604030504040204" pitchFamily="34" charset="-120"/>
                <a:ea typeface="微軟正黑體" panose="020B0604030504040204" pitchFamily="34" charset="-120"/>
              </a:rPr>
              <a:t>(Event Driven Architecture)</a:t>
            </a:r>
            <a:endParaRPr lang="zh-TW" altLang="en-US" sz="1200" dirty="0">
              <a:latin typeface="微軟正黑體" panose="020B0604030504040204" pitchFamily="34" charset="-120"/>
              <a:ea typeface="微軟正黑體" panose="020B0604030504040204" pitchFamily="34" charset="-120"/>
            </a:endParaRPr>
          </a:p>
        </p:txBody>
      </p:sp>
      <p:cxnSp>
        <p:nvCxnSpPr>
          <p:cNvPr id="10" name="直線單箭頭接點 9">
            <a:extLst>
              <a:ext uri="{FF2B5EF4-FFF2-40B4-BE49-F238E27FC236}">
                <a16:creationId xmlns:a16="http://schemas.microsoft.com/office/drawing/2014/main" id="{A5AB1C53-DCC6-7521-7887-2ED165C9E68B}"/>
              </a:ext>
            </a:extLst>
          </p:cNvPr>
          <p:cNvCxnSpPr>
            <a:stCxn id="4" idx="2"/>
            <a:endCxn id="5" idx="0"/>
          </p:cNvCxnSpPr>
          <p:nvPr/>
        </p:nvCxnSpPr>
        <p:spPr>
          <a:xfrm>
            <a:off x="3046912" y="2044337"/>
            <a:ext cx="0" cy="46373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1" name="直線單箭頭接點 10">
            <a:extLst>
              <a:ext uri="{FF2B5EF4-FFF2-40B4-BE49-F238E27FC236}">
                <a16:creationId xmlns:a16="http://schemas.microsoft.com/office/drawing/2014/main" id="{A072D561-12FB-18CF-2063-1338CAF1C251}"/>
              </a:ext>
            </a:extLst>
          </p:cNvPr>
          <p:cNvCxnSpPr/>
          <p:nvPr/>
        </p:nvCxnSpPr>
        <p:spPr>
          <a:xfrm>
            <a:off x="3046912" y="4069080"/>
            <a:ext cx="0" cy="46373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3" name="接點: 肘形 12">
            <a:extLst>
              <a:ext uri="{FF2B5EF4-FFF2-40B4-BE49-F238E27FC236}">
                <a16:creationId xmlns:a16="http://schemas.microsoft.com/office/drawing/2014/main" id="{9A65F022-8E0A-AD68-CC1B-AD4C650C4236}"/>
              </a:ext>
            </a:extLst>
          </p:cNvPr>
          <p:cNvCxnSpPr>
            <a:stCxn id="5" idx="3"/>
            <a:endCxn id="7" idx="0"/>
          </p:cNvCxnSpPr>
          <p:nvPr/>
        </p:nvCxnSpPr>
        <p:spPr>
          <a:xfrm>
            <a:off x="4650377" y="3288574"/>
            <a:ext cx="1838598" cy="1244236"/>
          </a:xfrm>
          <a:prstGeom prst="bentConnector2">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5" name="接點: 肘形 14">
            <a:extLst>
              <a:ext uri="{FF2B5EF4-FFF2-40B4-BE49-F238E27FC236}">
                <a16:creationId xmlns:a16="http://schemas.microsoft.com/office/drawing/2014/main" id="{ED1217DB-1EB5-2DE0-583B-A0688A04BFCC}"/>
              </a:ext>
            </a:extLst>
          </p:cNvPr>
          <p:cNvCxnSpPr>
            <a:stCxn id="5" idx="3"/>
            <a:endCxn id="8" idx="0"/>
          </p:cNvCxnSpPr>
          <p:nvPr/>
        </p:nvCxnSpPr>
        <p:spPr>
          <a:xfrm>
            <a:off x="4650377" y="3288574"/>
            <a:ext cx="5280661" cy="1244236"/>
          </a:xfrm>
          <a:prstGeom prst="bentConnector2">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6" name="文字方塊 15">
            <a:extLst>
              <a:ext uri="{FF2B5EF4-FFF2-40B4-BE49-F238E27FC236}">
                <a16:creationId xmlns:a16="http://schemas.microsoft.com/office/drawing/2014/main" id="{6830C33D-303D-73FC-B809-9C46C494C65F}"/>
              </a:ext>
            </a:extLst>
          </p:cNvPr>
          <p:cNvSpPr txBox="1"/>
          <p:nvPr/>
        </p:nvSpPr>
        <p:spPr>
          <a:xfrm>
            <a:off x="4714147" y="588963"/>
            <a:ext cx="2763705" cy="1384995"/>
          </a:xfrm>
          <a:prstGeom prst="rect">
            <a:avLst/>
          </a:prstGeom>
          <a:noFill/>
        </p:spPr>
        <p:txBody>
          <a:bodyPr wrap="none" rtlCol="0">
            <a:spAutoFit/>
          </a:bodyPr>
          <a:lstStyle/>
          <a:p>
            <a:pPr algn="l"/>
            <a:r>
              <a:rPr lang="en-US" altLang="zh-TW" sz="1200" b="1" i="0" dirty="0" err="1">
                <a:solidFill>
                  <a:schemeClr val="bg1">
                    <a:lumMod val="95000"/>
                  </a:schemeClr>
                </a:solidFill>
                <a:effectLst/>
                <a:latin typeface="微軟正黑體" panose="020B0604030504040204" pitchFamily="34" charset="-120"/>
                <a:ea typeface="微軟正黑體" panose="020B0604030504040204" pitchFamily="34" charset="-120"/>
              </a:rPr>
              <a:t>DevOpsDays</a:t>
            </a:r>
            <a:r>
              <a:rPr lang="en-US" altLang="zh-TW" sz="1200" b="1" i="0" dirty="0">
                <a:solidFill>
                  <a:schemeClr val="bg1">
                    <a:lumMod val="95000"/>
                  </a:schemeClr>
                </a:solidFill>
                <a:effectLst/>
                <a:latin typeface="微軟正黑體" panose="020B0604030504040204" pitchFamily="34" charset="-120"/>
                <a:ea typeface="微軟正黑體" panose="020B0604030504040204" pitchFamily="34" charset="-120"/>
              </a:rPr>
              <a:t> Taipei 2022 Keynotes</a:t>
            </a:r>
            <a:r>
              <a:rPr lang="en-US" altLang="zh-TW" sz="1200" b="0" i="0" dirty="0">
                <a:solidFill>
                  <a:schemeClr val="bg1">
                    <a:lumMod val="95000"/>
                  </a:schemeClr>
                </a:solidFill>
                <a:effectLst/>
                <a:latin typeface="微軟正黑體" panose="020B0604030504040204" pitchFamily="34" charset="-120"/>
                <a:ea typeface="微軟正黑體" panose="020B0604030504040204" pitchFamily="34" charset="-120"/>
              </a:rPr>
              <a:t>:</a:t>
            </a:r>
          </a:p>
          <a:p>
            <a:pPr algn="l">
              <a:buFont typeface="Arial" panose="020B0604020202020204" pitchFamily="34" charset="0"/>
              <a:buChar char="•"/>
            </a:pPr>
            <a:r>
              <a:rPr lang="zh-TW" altLang="en-US" sz="1200" b="0" i="0" u="none" strike="noStrike" dirty="0">
                <a:solidFill>
                  <a:schemeClr val="bg1">
                    <a:lumMod val="95000"/>
                  </a:schemeClr>
                </a:solidFill>
                <a:effectLst/>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投影片連結</a:t>
            </a:r>
            <a:endParaRPr lang="zh-TW" altLang="en-US" sz="1200" b="0" i="0" dirty="0">
              <a:solidFill>
                <a:schemeClr val="bg1">
                  <a:lumMod val="95000"/>
                </a:schemeClr>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zh-TW" altLang="en-US" sz="1200" b="0" i="0" u="none" strike="noStrike" dirty="0">
                <a:solidFill>
                  <a:schemeClr val="bg1">
                    <a:lumMod val="95000"/>
                  </a:schemeClr>
                </a:solidFill>
                <a:effectLst/>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val="tx"/>
                    </a:ext>
                  </a:extLst>
                </a:hlinkClick>
              </a:rPr>
              <a:t>大會共筆</a:t>
            </a:r>
            <a:endParaRPr lang="zh-TW" altLang="en-US" sz="1200" b="0" i="0" dirty="0">
              <a:solidFill>
                <a:schemeClr val="bg1">
                  <a:lumMod val="95000"/>
                </a:schemeClr>
              </a:solidFill>
              <a:effectLst/>
              <a:latin typeface="微軟正黑體" panose="020B0604030504040204" pitchFamily="34" charset="-120"/>
              <a:ea typeface="微軟正黑體" panose="020B0604030504040204" pitchFamily="34" charset="-120"/>
            </a:endParaRPr>
          </a:p>
          <a:p>
            <a:pPr algn="l"/>
            <a:endParaRPr lang="en-US" altLang="zh-TW" sz="1200" b="0" i="0" dirty="0">
              <a:solidFill>
                <a:schemeClr val="bg1">
                  <a:lumMod val="95000"/>
                </a:schemeClr>
              </a:solidFill>
              <a:effectLst/>
              <a:latin typeface="微軟正黑體" panose="020B0604030504040204" pitchFamily="34" charset="-120"/>
              <a:ea typeface="微軟正黑體" panose="020B0604030504040204" pitchFamily="34" charset="-120"/>
            </a:endParaRPr>
          </a:p>
          <a:p>
            <a:pPr algn="l"/>
            <a:r>
              <a:rPr lang="en-US" altLang="zh-TW" sz="1200" b="1" i="0" dirty="0">
                <a:solidFill>
                  <a:schemeClr val="bg1">
                    <a:lumMod val="95000"/>
                  </a:schemeClr>
                </a:solidFill>
                <a:effectLst/>
                <a:latin typeface="微軟正黑體" panose="020B0604030504040204" pitchFamily="34" charset="-120"/>
                <a:ea typeface="微軟正黑體" panose="020B0604030504040204" pitchFamily="34" charset="-120"/>
              </a:rPr>
              <a:t>Will </a:t>
            </a:r>
            <a:r>
              <a:rPr lang="zh-TW" altLang="en-US" sz="1200" b="1" i="0" dirty="0">
                <a:solidFill>
                  <a:schemeClr val="bg1">
                    <a:lumMod val="95000"/>
                  </a:schemeClr>
                </a:solidFill>
                <a:effectLst/>
                <a:latin typeface="微軟正黑體" panose="020B0604030504040204" pitchFamily="34" charset="-120"/>
                <a:ea typeface="微軟正黑體" panose="020B0604030504040204" pitchFamily="34" charset="-120"/>
              </a:rPr>
              <a:t>保哥的技術交流中心 直播</a:t>
            </a:r>
          </a:p>
          <a:p>
            <a:pPr algn="l">
              <a:buFont typeface="Arial" panose="020B0604020202020204" pitchFamily="34" charset="0"/>
              <a:buChar char="•"/>
            </a:pPr>
            <a:r>
              <a:rPr lang="zh-TW" altLang="en-US" sz="1200" b="0" i="0" u="none" strike="noStrike" dirty="0">
                <a:solidFill>
                  <a:schemeClr val="bg1">
                    <a:lumMod val="95000"/>
                  </a:schemeClr>
                </a:solidFill>
                <a:effectLst/>
                <a:latin typeface="微軟正黑體" panose="020B0604030504040204" pitchFamily="34" charset="-120"/>
                <a:ea typeface="微軟正黑體" panose="020B0604030504040204" pitchFamily="34" charset="-120"/>
                <a:hlinkClick r:id="rId5">
                  <a:extLst>
                    <a:ext uri="{A12FA001-AC4F-418D-AE19-62706E023703}">
                      <ahyp:hlinkClr xmlns:ahyp="http://schemas.microsoft.com/office/drawing/2018/hyperlinkcolor" val="tx"/>
                    </a:ext>
                  </a:extLst>
                </a:hlinkClick>
              </a:rPr>
              <a:t>直播錄影</a:t>
            </a:r>
            <a:endParaRPr lang="zh-TW" altLang="en-US" sz="1200" b="0" i="0" dirty="0">
              <a:solidFill>
                <a:schemeClr val="bg1">
                  <a:lumMod val="95000"/>
                </a:schemeClr>
              </a:solidFill>
              <a:effectLst/>
              <a:latin typeface="微軟正黑體" panose="020B0604030504040204" pitchFamily="34" charset="-120"/>
              <a:ea typeface="微軟正黑體" panose="020B0604030504040204" pitchFamily="34" charset="-120"/>
            </a:endParaRPr>
          </a:p>
          <a:p>
            <a:endParaRPr lang="zh-TW" altLang="en-US" sz="1200" dirty="0">
              <a:solidFill>
                <a:schemeClr val="bg1">
                  <a:lumMod val="9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69159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1B8DCC-D7EE-1D0E-F943-9AEC884D9659}"/>
              </a:ext>
            </a:extLst>
          </p:cNvPr>
          <p:cNvSpPr>
            <a:spLocks noGrp="1"/>
          </p:cNvSpPr>
          <p:nvPr>
            <p:ph type="title"/>
          </p:nvPr>
        </p:nvSpPr>
        <p:spPr/>
        <p:txBody>
          <a:bodyPr/>
          <a:lstStyle/>
          <a:p>
            <a:r>
              <a:rPr lang="en-US" altLang="zh-TW" dirty="0"/>
              <a:t>08.</a:t>
            </a:r>
            <a:r>
              <a:rPr lang="zh-TW" altLang="en-US" dirty="0"/>
              <a:t> 沙盤推演；將抽象設計界面寫成可驗證的程式碼</a:t>
            </a:r>
          </a:p>
        </p:txBody>
      </p:sp>
      <p:sp>
        <p:nvSpPr>
          <p:cNvPr id="3" name="內容版面配置區 2">
            <a:extLst>
              <a:ext uri="{FF2B5EF4-FFF2-40B4-BE49-F238E27FC236}">
                <a16:creationId xmlns:a16="http://schemas.microsoft.com/office/drawing/2014/main" id="{ED71F1F2-73B3-0C84-57EE-63DB796104F8}"/>
              </a:ext>
            </a:extLst>
          </p:cNvPr>
          <p:cNvSpPr>
            <a:spLocks noGrp="1"/>
          </p:cNvSpPr>
          <p:nvPr>
            <p:ph idx="1"/>
          </p:nvPr>
        </p:nvSpPr>
        <p:spPr/>
        <p:txBody>
          <a:bodyPr>
            <a:normAutofit lnSpcReduction="10000"/>
          </a:bodyPr>
          <a:lstStyle/>
          <a:p>
            <a:pPr marL="0" indent="0">
              <a:buNone/>
            </a:pPr>
            <a:r>
              <a:rPr lang="zh-TW" altLang="en-US" dirty="0"/>
              <a:t>在設計定案之前，會有大量的會議來驗證多種情境下的行為是否符合設計。這階段如果持續採用 </a:t>
            </a:r>
            <a:r>
              <a:rPr lang="en-US" altLang="zh-TW" dirty="0"/>
              <a:t>(07) </a:t>
            </a:r>
            <a:r>
              <a:rPr lang="zh-TW" altLang="en-US" dirty="0"/>
              <a:t>的驗證方式，將會在溝通過程 </a:t>
            </a:r>
            <a:r>
              <a:rPr lang="en-US" altLang="zh-TW" dirty="0"/>
              <a:t>(</a:t>
            </a:r>
            <a:r>
              <a:rPr lang="zh-TW" altLang="en-US" dirty="0"/>
              <a:t>或是會議上</a:t>
            </a:r>
            <a:r>
              <a:rPr lang="en-US" altLang="zh-TW" dirty="0"/>
              <a:t>) </a:t>
            </a:r>
            <a:r>
              <a:rPr lang="zh-TW" altLang="en-US" dirty="0"/>
              <a:t>花費太多時間在 </a:t>
            </a:r>
            <a:r>
              <a:rPr lang="en-US" altLang="zh-TW" dirty="0"/>
              <a:t>"</a:t>
            </a:r>
            <a:r>
              <a:rPr lang="zh-TW" altLang="en-US" dirty="0"/>
              <a:t>說明</a:t>
            </a:r>
            <a:r>
              <a:rPr lang="en-US" altLang="zh-TW" dirty="0"/>
              <a:t>" </a:t>
            </a:r>
            <a:r>
              <a:rPr lang="zh-TW" altLang="en-US" dirty="0"/>
              <a:t>與 </a:t>
            </a:r>
            <a:r>
              <a:rPr lang="en-US" altLang="zh-TW" dirty="0"/>
              <a:t>"</a:t>
            </a:r>
            <a:r>
              <a:rPr lang="zh-TW" altLang="en-US" dirty="0"/>
              <a:t>演繹</a:t>
            </a:r>
            <a:r>
              <a:rPr lang="en-US" altLang="zh-TW" dirty="0"/>
              <a:t>"</a:t>
            </a:r>
            <a:r>
              <a:rPr lang="zh-TW" altLang="en-US" dirty="0"/>
              <a:t>。</a:t>
            </a:r>
            <a:endParaRPr lang="en-US" altLang="zh-TW" dirty="0"/>
          </a:p>
          <a:p>
            <a:pPr marL="0" indent="0">
              <a:buNone/>
            </a:pPr>
            <a:endParaRPr lang="en-US" altLang="zh-TW" dirty="0"/>
          </a:p>
          <a:p>
            <a:pPr marL="0" indent="0">
              <a:buNone/>
            </a:pPr>
            <a:r>
              <a:rPr lang="zh-TW" altLang="en-US" dirty="0"/>
              <a:t>對軟體開發團隊而言，有更有效率的做法，就是以 </a:t>
            </a:r>
            <a:r>
              <a:rPr lang="en-US" altLang="zh-TW" dirty="0"/>
              <a:t>(01)</a:t>
            </a:r>
            <a:r>
              <a:rPr lang="zh-TW" altLang="en-US" dirty="0"/>
              <a:t> </a:t>
            </a:r>
            <a:r>
              <a:rPr lang="en-US" altLang="zh-TW" dirty="0"/>
              <a:t>~</a:t>
            </a:r>
            <a:r>
              <a:rPr lang="zh-TW" altLang="en-US" dirty="0"/>
              <a:t> </a:t>
            </a:r>
            <a:r>
              <a:rPr lang="en-US" altLang="zh-TW" dirty="0"/>
              <a:t>(06)</a:t>
            </a:r>
            <a:r>
              <a:rPr lang="zh-TW" altLang="en-US" dirty="0"/>
              <a:t> 的基礎，將 </a:t>
            </a:r>
            <a:r>
              <a:rPr lang="en-US" altLang="zh-TW" dirty="0"/>
              <a:t>(07) </a:t>
            </a:r>
            <a:r>
              <a:rPr lang="zh-TW" altLang="en-US" dirty="0"/>
              <a:t>的過程自動化。目的是加速溝通與驗證結果，並且將設計的精準度從 </a:t>
            </a:r>
            <a:r>
              <a:rPr lang="en-US" altLang="zh-TW" dirty="0"/>
              <a:t>90% </a:t>
            </a:r>
            <a:r>
              <a:rPr lang="zh-TW" altLang="en-US" dirty="0"/>
              <a:t>提升至 </a:t>
            </a:r>
            <a:r>
              <a:rPr lang="en-US" altLang="zh-TW" dirty="0"/>
              <a:t>99%</a:t>
            </a:r>
            <a:r>
              <a:rPr lang="zh-TW" altLang="en-US" dirty="0"/>
              <a:t>。</a:t>
            </a:r>
            <a:endParaRPr lang="en-US" altLang="zh-TW" dirty="0"/>
          </a:p>
          <a:p>
            <a:pPr marL="0" indent="0">
              <a:buNone/>
            </a:pPr>
            <a:r>
              <a:rPr lang="zh-TW" altLang="en-US" dirty="0"/>
              <a:t>驗證程式碼的目的，不在於 </a:t>
            </a:r>
            <a:r>
              <a:rPr lang="en-US" altLang="zh-TW" dirty="0"/>
              <a:t>"</a:t>
            </a:r>
            <a:r>
              <a:rPr lang="zh-TW" altLang="en-US" dirty="0"/>
              <a:t>實際系統開發</a:t>
            </a:r>
            <a:r>
              <a:rPr lang="en-US" altLang="zh-TW" dirty="0"/>
              <a:t>"</a:t>
            </a:r>
            <a:r>
              <a:rPr lang="zh-TW" altLang="en-US" dirty="0"/>
              <a:t>，而是驗證邏輯跟介面設計。使用的語言，框架，工具，環境等都不應該是重點。簡化這些環節，你應該要確保程式碼足夠好理解，並且維持在任何人能在短時間內掌握全貌，並且容易在會議上當場修正關鍵決策，並且會議當下能看到成果。</a:t>
            </a:r>
            <a:endParaRPr lang="en-US" altLang="zh-TW" dirty="0"/>
          </a:p>
          <a:p>
            <a:pPr marL="0" indent="0">
              <a:buNone/>
            </a:pPr>
            <a:r>
              <a:rPr lang="zh-TW" altLang="en-US" dirty="0"/>
              <a:t>因此，程式碼應挑選團隊熟悉的語言為主 </a:t>
            </a:r>
            <a:r>
              <a:rPr lang="en-US" altLang="zh-TW" dirty="0"/>
              <a:t>(</a:t>
            </a:r>
            <a:r>
              <a:rPr lang="zh-TW" altLang="en-US" dirty="0"/>
              <a:t>例如</a:t>
            </a:r>
            <a:r>
              <a:rPr lang="en-US" altLang="zh-TW" dirty="0"/>
              <a:t>: C#)</a:t>
            </a:r>
            <a:r>
              <a:rPr lang="zh-TW" altLang="en-US" dirty="0"/>
              <a:t>，並且只用語言內建的語法，避免使用套件或是資料庫等相依的系統。程式碼的大小維持在 </a:t>
            </a:r>
            <a:r>
              <a:rPr lang="en-US" altLang="zh-TW" dirty="0"/>
              <a:t>300 </a:t>
            </a:r>
            <a:r>
              <a:rPr lang="zh-TW" altLang="en-US" dirty="0"/>
              <a:t>行以內是合適的範圍 </a:t>
            </a:r>
            <a:r>
              <a:rPr lang="en-US" altLang="zh-TW" dirty="0"/>
              <a:t>(</a:t>
            </a:r>
            <a:r>
              <a:rPr lang="zh-TW" altLang="en-US" dirty="0"/>
              <a:t>太大就失去效果了</a:t>
            </a:r>
            <a:r>
              <a:rPr lang="en-US" altLang="zh-TW" dirty="0"/>
              <a:t>)</a:t>
            </a:r>
          </a:p>
          <a:p>
            <a:pPr marL="0" indent="0">
              <a:buNone/>
            </a:pPr>
            <a:r>
              <a:rPr lang="zh-TW" altLang="en-US" dirty="0"/>
              <a:t>通過這些程序的驗證，能有多個優點</a:t>
            </a:r>
            <a:r>
              <a:rPr lang="en-US" altLang="zh-TW" dirty="0"/>
              <a:t>:</a:t>
            </a:r>
          </a:p>
          <a:p>
            <a:pPr marL="342900" indent="-342900">
              <a:buAutoNum type="arabicPeriod"/>
            </a:pPr>
            <a:r>
              <a:rPr lang="zh-TW" altLang="en-US" dirty="0"/>
              <a:t>能將設計的精確度，從 </a:t>
            </a:r>
            <a:r>
              <a:rPr lang="en-US" altLang="zh-TW" dirty="0"/>
              <a:t>(07) </a:t>
            </a:r>
            <a:r>
              <a:rPr lang="zh-TW" altLang="en-US" dirty="0"/>
              <a:t>的 </a:t>
            </a:r>
            <a:r>
              <a:rPr lang="en-US" altLang="zh-TW" dirty="0"/>
              <a:t>90%</a:t>
            </a:r>
            <a:r>
              <a:rPr lang="zh-TW" altLang="en-US" dirty="0"/>
              <a:t>，提升到 </a:t>
            </a:r>
            <a:r>
              <a:rPr lang="en-US" altLang="zh-TW" dirty="0"/>
              <a:t>99%</a:t>
            </a:r>
          </a:p>
          <a:p>
            <a:pPr marL="342900" indent="-342900">
              <a:buAutoNum type="arabicPeriod"/>
            </a:pPr>
            <a:r>
              <a:rPr lang="zh-TW" altLang="en-US" dirty="0"/>
              <a:t>驗證的程式碼，能夠給開發團隊參考，當作比文件更精準的 </a:t>
            </a:r>
            <a:r>
              <a:rPr lang="en-US" altLang="zh-TW" dirty="0"/>
              <a:t>"</a:t>
            </a:r>
            <a:r>
              <a:rPr lang="zh-TW" altLang="en-US" dirty="0"/>
              <a:t>需求規格</a:t>
            </a:r>
            <a:r>
              <a:rPr lang="en-US" altLang="zh-TW" dirty="0"/>
              <a:t>"</a:t>
            </a:r>
            <a:r>
              <a:rPr lang="zh-TW" altLang="en-US" dirty="0"/>
              <a:t> </a:t>
            </a:r>
            <a:r>
              <a:rPr lang="en-US" altLang="zh-TW" dirty="0"/>
              <a:t>(</a:t>
            </a:r>
            <a:r>
              <a:rPr lang="zh-TW" altLang="en-US" dirty="0"/>
              <a:t>原型 </a:t>
            </a:r>
            <a:r>
              <a:rPr lang="en-US" altLang="zh-TW" dirty="0"/>
              <a:t>Prototype)</a:t>
            </a:r>
          </a:p>
          <a:p>
            <a:pPr marL="342900" indent="-342900">
              <a:buAutoNum type="arabicPeriod"/>
            </a:pPr>
            <a:r>
              <a:rPr lang="zh-TW" altLang="en-US" dirty="0"/>
              <a:t>因為已經可執行了，能更容易大量產生精準可執行的測試案例資料</a:t>
            </a:r>
            <a:endParaRPr lang="en-US" altLang="zh-TW" dirty="0"/>
          </a:p>
        </p:txBody>
      </p:sp>
    </p:spTree>
    <p:extLst>
      <p:ext uri="{BB962C8B-B14F-4D97-AF65-F5344CB8AC3E}">
        <p14:creationId xmlns:p14="http://schemas.microsoft.com/office/powerpoint/2010/main" val="954341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ECB1CF-9988-FC4A-B611-856D48519002}"/>
              </a:ext>
            </a:extLst>
          </p:cNvPr>
          <p:cNvSpPr>
            <a:spLocks noGrp="1"/>
          </p:cNvSpPr>
          <p:nvPr>
            <p:ph type="title"/>
          </p:nvPr>
        </p:nvSpPr>
        <p:spPr/>
        <p:txBody>
          <a:bodyPr/>
          <a:lstStyle/>
          <a:p>
            <a:r>
              <a:rPr lang="zh-TW" altLang="en-US" dirty="0"/>
              <a:t>參考案例</a:t>
            </a:r>
            <a:r>
              <a:rPr lang="en-US" altLang="zh-TW" dirty="0"/>
              <a:t>: </a:t>
            </a:r>
            <a:r>
              <a:rPr lang="zh-TW" altLang="en-US" dirty="0"/>
              <a:t>會員機制的 </a:t>
            </a:r>
            <a:r>
              <a:rPr lang="en-US" altLang="zh-TW" dirty="0"/>
              <a:t>API </a:t>
            </a:r>
            <a:r>
              <a:rPr lang="zh-TW" altLang="en-US" dirty="0"/>
              <a:t>設計</a:t>
            </a:r>
          </a:p>
        </p:txBody>
      </p:sp>
      <p:pic>
        <p:nvPicPr>
          <p:cNvPr id="5" name="圖片 4">
            <a:extLst>
              <a:ext uri="{FF2B5EF4-FFF2-40B4-BE49-F238E27FC236}">
                <a16:creationId xmlns:a16="http://schemas.microsoft.com/office/drawing/2014/main" id="{4D504707-B874-FE69-4258-D3E88519709D}"/>
              </a:ext>
            </a:extLst>
          </p:cNvPr>
          <p:cNvPicPr>
            <a:picLocks noChangeAspect="1"/>
          </p:cNvPicPr>
          <p:nvPr/>
        </p:nvPicPr>
        <p:blipFill rotWithShape="1">
          <a:blip r:embed="rId2"/>
          <a:srcRect t="10951" b="9931"/>
          <a:stretch/>
        </p:blipFill>
        <p:spPr>
          <a:xfrm>
            <a:off x="297516" y="1695432"/>
            <a:ext cx="2821172" cy="4830339"/>
          </a:xfrm>
          <a:prstGeom prst="rect">
            <a:avLst/>
          </a:prstGeom>
        </p:spPr>
      </p:pic>
      <p:pic>
        <p:nvPicPr>
          <p:cNvPr id="9" name="圖片 8">
            <a:extLst>
              <a:ext uri="{FF2B5EF4-FFF2-40B4-BE49-F238E27FC236}">
                <a16:creationId xmlns:a16="http://schemas.microsoft.com/office/drawing/2014/main" id="{CAA1D3C8-F5FB-7F9F-65E1-F857C434DB10}"/>
              </a:ext>
            </a:extLst>
          </p:cNvPr>
          <p:cNvPicPr>
            <a:picLocks noChangeAspect="1"/>
          </p:cNvPicPr>
          <p:nvPr/>
        </p:nvPicPr>
        <p:blipFill>
          <a:blip r:embed="rId3"/>
          <a:stretch>
            <a:fillRect/>
          </a:stretch>
        </p:blipFill>
        <p:spPr>
          <a:xfrm>
            <a:off x="3220211" y="1695432"/>
            <a:ext cx="2831044" cy="4839823"/>
          </a:xfrm>
          <a:prstGeom prst="rect">
            <a:avLst/>
          </a:prstGeom>
        </p:spPr>
      </p:pic>
      <p:pic>
        <p:nvPicPr>
          <p:cNvPr id="13" name="圖片 12">
            <a:extLst>
              <a:ext uri="{FF2B5EF4-FFF2-40B4-BE49-F238E27FC236}">
                <a16:creationId xmlns:a16="http://schemas.microsoft.com/office/drawing/2014/main" id="{A9EA1B3A-ADA7-82A8-1E19-D857CDEBCE22}"/>
              </a:ext>
            </a:extLst>
          </p:cNvPr>
          <p:cNvPicPr>
            <a:picLocks noChangeAspect="1"/>
          </p:cNvPicPr>
          <p:nvPr/>
        </p:nvPicPr>
        <p:blipFill>
          <a:blip r:embed="rId4"/>
          <a:stretch>
            <a:fillRect/>
          </a:stretch>
        </p:blipFill>
        <p:spPr>
          <a:xfrm>
            <a:off x="9048285" y="1690688"/>
            <a:ext cx="2823229" cy="4839823"/>
          </a:xfrm>
          <a:prstGeom prst="rect">
            <a:avLst/>
          </a:prstGeom>
        </p:spPr>
      </p:pic>
      <p:pic>
        <p:nvPicPr>
          <p:cNvPr id="15" name="圖片 14">
            <a:extLst>
              <a:ext uri="{FF2B5EF4-FFF2-40B4-BE49-F238E27FC236}">
                <a16:creationId xmlns:a16="http://schemas.microsoft.com/office/drawing/2014/main" id="{2048C02A-4374-1501-447B-662144335FC0}"/>
              </a:ext>
            </a:extLst>
          </p:cNvPr>
          <p:cNvPicPr>
            <a:picLocks noChangeAspect="1"/>
          </p:cNvPicPr>
          <p:nvPr/>
        </p:nvPicPr>
        <p:blipFill>
          <a:blip r:embed="rId5"/>
          <a:stretch>
            <a:fillRect/>
          </a:stretch>
        </p:blipFill>
        <p:spPr>
          <a:xfrm>
            <a:off x="6152778" y="1695431"/>
            <a:ext cx="2793984" cy="4830339"/>
          </a:xfrm>
          <a:prstGeom prst="rect">
            <a:avLst/>
          </a:prstGeom>
        </p:spPr>
      </p:pic>
      <p:pic>
        <p:nvPicPr>
          <p:cNvPr id="17" name="圖片 16">
            <a:extLst>
              <a:ext uri="{FF2B5EF4-FFF2-40B4-BE49-F238E27FC236}">
                <a16:creationId xmlns:a16="http://schemas.microsoft.com/office/drawing/2014/main" id="{127F73C6-3720-5EFA-CF25-B86C862C5745}"/>
              </a:ext>
            </a:extLst>
          </p:cNvPr>
          <p:cNvPicPr>
            <a:picLocks noChangeAspect="1"/>
          </p:cNvPicPr>
          <p:nvPr/>
        </p:nvPicPr>
        <p:blipFill>
          <a:blip r:embed="rId6"/>
          <a:stretch>
            <a:fillRect/>
          </a:stretch>
        </p:blipFill>
        <p:spPr>
          <a:xfrm>
            <a:off x="12421662" y="1653051"/>
            <a:ext cx="2857259" cy="4835082"/>
          </a:xfrm>
          <a:prstGeom prst="rect">
            <a:avLst/>
          </a:prstGeom>
        </p:spPr>
      </p:pic>
    </p:spTree>
    <p:extLst>
      <p:ext uri="{BB962C8B-B14F-4D97-AF65-F5344CB8AC3E}">
        <p14:creationId xmlns:p14="http://schemas.microsoft.com/office/powerpoint/2010/main" val="987543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0B0A4F-0119-2148-13C0-6791CDAF30F2}"/>
              </a:ext>
            </a:extLst>
          </p:cNvPr>
          <p:cNvSpPr>
            <a:spLocks noGrp="1"/>
          </p:cNvSpPr>
          <p:nvPr>
            <p:ph type="title"/>
          </p:nvPr>
        </p:nvSpPr>
        <p:spPr/>
        <p:txBody>
          <a:bodyPr/>
          <a:lstStyle/>
          <a:p>
            <a:endParaRPr lang="zh-TW" altLang="en-US" dirty="0"/>
          </a:p>
        </p:txBody>
      </p:sp>
      <p:graphicFrame>
        <p:nvGraphicFramePr>
          <p:cNvPr id="4" name="表格 3">
            <a:extLst>
              <a:ext uri="{FF2B5EF4-FFF2-40B4-BE49-F238E27FC236}">
                <a16:creationId xmlns:a16="http://schemas.microsoft.com/office/drawing/2014/main" id="{1D5C93FB-C6EC-4D26-FD98-AC18A60E197E}"/>
              </a:ext>
            </a:extLst>
          </p:cNvPr>
          <p:cNvGraphicFramePr>
            <a:graphicFrameLocks noGrp="1"/>
          </p:cNvGraphicFramePr>
          <p:nvPr>
            <p:extLst>
              <p:ext uri="{D42A27DB-BD31-4B8C-83A1-F6EECF244321}">
                <p14:modId xmlns:p14="http://schemas.microsoft.com/office/powerpoint/2010/main" val="2816954859"/>
              </p:ext>
            </p:extLst>
          </p:nvPr>
        </p:nvGraphicFramePr>
        <p:xfrm>
          <a:off x="496389" y="1630385"/>
          <a:ext cx="10972800" cy="4266324"/>
        </p:xfrm>
        <a:graphic>
          <a:graphicData uri="http://schemas.openxmlformats.org/drawingml/2006/table">
            <a:tbl>
              <a:tblPr>
                <a:tableStyleId>{D113A9D2-9D6B-4929-AA2D-F23B5EE8CBE7}</a:tableStyleId>
              </a:tblPr>
              <a:tblGrid>
                <a:gridCol w="837018">
                  <a:extLst>
                    <a:ext uri="{9D8B030D-6E8A-4147-A177-3AD203B41FA5}">
                      <a16:colId xmlns:a16="http://schemas.microsoft.com/office/drawing/2014/main" val="4082800013"/>
                    </a:ext>
                  </a:extLst>
                </a:gridCol>
                <a:gridCol w="3831978">
                  <a:extLst>
                    <a:ext uri="{9D8B030D-6E8A-4147-A177-3AD203B41FA5}">
                      <a16:colId xmlns:a16="http://schemas.microsoft.com/office/drawing/2014/main" val="1659046959"/>
                    </a:ext>
                  </a:extLst>
                </a:gridCol>
                <a:gridCol w="1477862">
                  <a:extLst>
                    <a:ext uri="{9D8B030D-6E8A-4147-A177-3AD203B41FA5}">
                      <a16:colId xmlns:a16="http://schemas.microsoft.com/office/drawing/2014/main" val="1656045022"/>
                    </a:ext>
                  </a:extLst>
                </a:gridCol>
                <a:gridCol w="1190138">
                  <a:extLst>
                    <a:ext uri="{9D8B030D-6E8A-4147-A177-3AD203B41FA5}">
                      <a16:colId xmlns:a16="http://schemas.microsoft.com/office/drawing/2014/main" val="760906984"/>
                    </a:ext>
                  </a:extLst>
                </a:gridCol>
                <a:gridCol w="1140798">
                  <a:extLst>
                    <a:ext uri="{9D8B030D-6E8A-4147-A177-3AD203B41FA5}">
                      <a16:colId xmlns:a16="http://schemas.microsoft.com/office/drawing/2014/main" val="134519503"/>
                    </a:ext>
                  </a:extLst>
                </a:gridCol>
                <a:gridCol w="2495006">
                  <a:extLst>
                    <a:ext uri="{9D8B030D-6E8A-4147-A177-3AD203B41FA5}">
                      <a16:colId xmlns:a16="http://schemas.microsoft.com/office/drawing/2014/main" val="2668121586"/>
                    </a:ext>
                  </a:extLst>
                </a:gridCol>
              </a:tblGrid>
              <a:tr h="400889">
                <a:tc>
                  <a:txBody>
                    <a:bodyPr/>
                    <a:lstStyle/>
                    <a:p>
                      <a:pPr algn="ctr" rtl="0" fontAlgn="t">
                        <a:spcBef>
                          <a:spcPts val="0"/>
                        </a:spcBef>
                        <a:spcAft>
                          <a:spcPts val="0"/>
                        </a:spcAft>
                      </a:pPr>
                      <a:r>
                        <a:rPr lang="zh-TW" altLang="en-US" sz="1600" b="1" u="none" strike="noStrike" dirty="0">
                          <a:solidFill>
                            <a:srgbClr val="FFFF00"/>
                          </a:solidFill>
                          <a:effectLst/>
                          <a:latin typeface="微軟正黑體" panose="020B0604030504040204" pitchFamily="34" charset="-120"/>
                          <a:ea typeface="微軟正黑體" panose="020B0604030504040204" pitchFamily="34" charset="-120"/>
                        </a:rPr>
                        <a:t>順序</a:t>
                      </a:r>
                      <a:endParaRPr lang="zh-TW" alt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1" u="none" strike="noStrike" dirty="0">
                          <a:solidFill>
                            <a:srgbClr val="FFFF00"/>
                          </a:solidFill>
                          <a:effectLst/>
                          <a:latin typeface="微軟正黑體" panose="020B0604030504040204" pitchFamily="34" charset="-120"/>
                          <a:ea typeface="微軟正黑體" panose="020B0604030504040204" pitchFamily="34" charset="-120"/>
                        </a:rPr>
                        <a:t>Scenario</a:t>
                      </a:r>
                      <a:r>
                        <a:rPr lang="zh-TW" altLang="en-US" sz="1600" b="1" u="none" strike="noStrike" dirty="0">
                          <a:solidFill>
                            <a:srgbClr val="FFFF00"/>
                          </a:solidFill>
                          <a:effectLst/>
                          <a:latin typeface="微軟正黑體" panose="020B0604030504040204" pitchFamily="34" charset="-120"/>
                          <a:ea typeface="微軟正黑體" panose="020B0604030504040204" pitchFamily="34" charset="-120"/>
                        </a:rPr>
                        <a:t> </a:t>
                      </a:r>
                      <a:r>
                        <a:rPr lang="en-US" sz="1600" b="1" u="none" strike="noStrike" dirty="0">
                          <a:solidFill>
                            <a:srgbClr val="FFFF00"/>
                          </a:solidFill>
                          <a:effectLst/>
                          <a:latin typeface="微軟正黑體" panose="020B0604030504040204" pitchFamily="34" charset="-120"/>
                          <a:ea typeface="微軟正黑體" panose="020B0604030504040204" pitchFamily="34" charset="-120"/>
                        </a:rPr>
                        <a:t>(who / when / what)</a:t>
                      </a:r>
                      <a:endParaRPr 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1" u="none" strike="noStrike" dirty="0">
                          <a:solidFill>
                            <a:srgbClr val="FFFF00"/>
                          </a:solidFill>
                          <a:effectLst/>
                          <a:latin typeface="微軟正黑體" panose="020B0604030504040204" pitchFamily="34" charset="-120"/>
                          <a:ea typeface="微軟正黑體" panose="020B0604030504040204" pitchFamily="34" charset="-120"/>
                        </a:rPr>
                        <a:t>Caller</a:t>
                      </a:r>
                      <a:endParaRPr lang="zh-TW" alt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1" u="none" strike="noStrike" dirty="0">
                          <a:solidFill>
                            <a:srgbClr val="FFFF00"/>
                          </a:solidFill>
                          <a:effectLst/>
                          <a:latin typeface="微軟正黑體" panose="020B0604030504040204" pitchFamily="34" charset="-120"/>
                          <a:ea typeface="微軟正黑體" panose="020B0604030504040204" pitchFamily="34" charset="-120"/>
                        </a:rPr>
                        <a:t>Action</a:t>
                      </a:r>
                      <a:endParaRPr 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1" u="none" strike="noStrike" dirty="0">
                          <a:solidFill>
                            <a:srgbClr val="FFFF00"/>
                          </a:solidFill>
                          <a:effectLst/>
                          <a:latin typeface="微軟正黑體" panose="020B0604030504040204" pitchFamily="34" charset="-120"/>
                          <a:ea typeface="微軟正黑體" panose="020B0604030504040204" pitchFamily="34" charset="-120"/>
                        </a:rPr>
                        <a:t>State</a:t>
                      </a:r>
                      <a:endParaRPr 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zh-TW" altLang="en-US" sz="1600" b="1" u="none" strike="noStrike" dirty="0">
                          <a:solidFill>
                            <a:srgbClr val="FFFF00"/>
                          </a:solidFill>
                          <a:effectLst/>
                          <a:latin typeface="微軟正黑體" panose="020B0604030504040204" pitchFamily="34" charset="-120"/>
                          <a:ea typeface="微軟正黑體" panose="020B0604030504040204" pitchFamily="34" charset="-120"/>
                        </a:rPr>
                        <a:t>說明</a:t>
                      </a:r>
                      <a:endParaRPr lang="zh-TW" alt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01074974"/>
                  </a:ext>
                </a:extLst>
              </a:tr>
              <a:tr h="628133">
                <a:tc>
                  <a:txBody>
                    <a:bodyPr/>
                    <a:lstStyle/>
                    <a:p>
                      <a:pPr algn="ctr" rtl="0" fontAlgn="t">
                        <a:spcBef>
                          <a:spcPts val="0"/>
                        </a:spcBef>
                        <a:spcAft>
                          <a:spcPts val="0"/>
                        </a:spcAft>
                      </a:pPr>
                      <a:r>
                        <a:rPr lang="en-US" sz="1600" b="1" u="none" strike="noStrike">
                          <a:solidFill>
                            <a:schemeClr val="bg1"/>
                          </a:solidFill>
                          <a:effectLst/>
                          <a:latin typeface="微軟正黑體" panose="020B0604030504040204" pitchFamily="34" charset="-120"/>
                          <a:ea typeface="微軟正黑體" panose="020B0604030504040204" pitchFamily="34" charset="-120"/>
                        </a:rPr>
                        <a:t>S0-01</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會員本人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(A) </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尚未成為巴站的會員，在好好買網站上註冊。</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使用者前台</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dirty="0">
                          <a:solidFill>
                            <a:schemeClr val="bg1"/>
                          </a:solidFill>
                          <a:effectLst/>
                          <a:latin typeface="微軟正黑體" panose="020B0604030504040204" pitchFamily="34" charset="-120"/>
                          <a:ea typeface="微軟正黑體" panose="020B0604030504040204" pitchFamily="34" charset="-120"/>
                        </a:rPr>
                        <a:t>require-register</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a:solidFill>
                            <a:schemeClr val="bg1"/>
                          </a:solidFill>
                          <a:effectLst/>
                          <a:latin typeface="微軟正黑體" panose="020B0604030504040204" pitchFamily="34" charset="-120"/>
                          <a:ea typeface="微軟正黑體" panose="020B0604030504040204" pitchFamily="34" charset="-120"/>
                        </a:rPr>
                        <a:t>Unverified</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註冊帳號，尚未驗證</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67457607"/>
                  </a:ext>
                </a:extLst>
              </a:tr>
              <a:tr h="773087">
                <a:tc>
                  <a:txBody>
                    <a:bodyPr/>
                    <a:lstStyle/>
                    <a:p>
                      <a:pPr algn="ctr" rtl="0" fontAlgn="t">
                        <a:spcBef>
                          <a:spcPts val="0"/>
                        </a:spcBef>
                        <a:spcAft>
                          <a:spcPts val="0"/>
                        </a:spcAft>
                      </a:pPr>
                      <a:r>
                        <a:rPr lang="en-US" sz="1600" b="1" u="none" strike="noStrike">
                          <a:solidFill>
                            <a:schemeClr val="bg1"/>
                          </a:solidFill>
                          <a:effectLst/>
                          <a:latin typeface="微軟正黑體" panose="020B0604030504040204" pitchFamily="34" charset="-120"/>
                          <a:ea typeface="微軟正黑體" panose="020B0604030504040204" pitchFamily="34" charset="-120"/>
                        </a:rPr>
                        <a:t>S0-01.1</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系統偵測到註冊成功的事件後，自動發出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email </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送出驗證連結</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後端系統</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a:solidFill>
                            <a:schemeClr val="bg1"/>
                          </a:solidFill>
                          <a:effectLst/>
                          <a:latin typeface="微軟正黑體" panose="020B0604030504040204" pitchFamily="34" charset="-120"/>
                          <a:ea typeface="微軟正黑體" panose="020B0604030504040204" pitchFamily="34" charset="-120"/>
                        </a:rPr>
                        <a:t>event handler</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a:solidFill>
                            <a:schemeClr val="bg1"/>
                          </a:solidFill>
                          <a:effectLst/>
                          <a:latin typeface="微軟正黑體" panose="020B0604030504040204" pitchFamily="34" charset="-120"/>
                          <a:ea typeface="微軟正黑體" panose="020B0604030504040204" pitchFamily="34" charset="-120"/>
                        </a:rPr>
                        <a:t>Unverified</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攔截註冊成功事件</a:t>
                      </a:r>
                      <a:r>
                        <a:rPr lang="en-US" sz="1600" b="0" u="none" strike="noStrike" dirty="0">
                          <a:solidFill>
                            <a:schemeClr val="bg1"/>
                          </a:solidFill>
                          <a:effectLst/>
                          <a:latin typeface="微軟正黑體" panose="020B0604030504040204" pitchFamily="34" charset="-120"/>
                          <a:ea typeface="微軟正黑體" panose="020B0604030504040204" pitchFamily="34" charset="-120"/>
                        </a:rPr>
                        <a:t>，</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取得驗證碼送出信件</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00583842"/>
                  </a:ext>
                </a:extLst>
              </a:tr>
              <a:tr h="628133">
                <a:tc>
                  <a:txBody>
                    <a:bodyPr/>
                    <a:lstStyle/>
                    <a:p>
                      <a:pPr algn="ctr" rtl="0" fontAlgn="t">
                        <a:spcBef>
                          <a:spcPts val="0"/>
                        </a:spcBef>
                        <a:spcAft>
                          <a:spcPts val="0"/>
                        </a:spcAft>
                      </a:pPr>
                      <a:r>
                        <a:rPr lang="en-US" sz="1600" b="1" u="none" strike="noStrike">
                          <a:solidFill>
                            <a:schemeClr val="bg1"/>
                          </a:solidFill>
                          <a:effectLst/>
                          <a:latin typeface="微軟正黑體" panose="020B0604030504040204" pitchFamily="34" charset="-120"/>
                          <a:ea typeface="微軟正黑體" panose="020B0604030504040204" pitchFamily="34" charset="-120"/>
                        </a:rPr>
                        <a:t>S0-02</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會員本人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(A) </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註冊帳號後，透過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email </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驗證帳號。</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使用者前台</a:t>
                      </a:r>
                      <a:endParaRPr lang="en-US" altLang="zh-TW"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dirty="0">
                          <a:solidFill>
                            <a:schemeClr val="bg1"/>
                          </a:solidFill>
                          <a:effectLst/>
                          <a:latin typeface="微軟正黑體" panose="020B0604030504040204" pitchFamily="34" charset="-120"/>
                          <a:ea typeface="微軟正黑體" panose="020B0604030504040204" pitchFamily="34" charset="-120"/>
                        </a:rPr>
                        <a:t>complete-register</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dirty="0">
                          <a:solidFill>
                            <a:schemeClr val="bg1"/>
                          </a:solidFill>
                          <a:effectLst/>
                          <a:latin typeface="微軟正黑體" panose="020B0604030504040204" pitchFamily="34" charset="-120"/>
                          <a:ea typeface="微軟正黑體" panose="020B0604030504040204" pitchFamily="34" charset="-120"/>
                        </a:rPr>
                        <a:t>Verified</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驗證帳號</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48326067"/>
                  </a:ext>
                </a:extLst>
              </a:tr>
              <a:tr h="918041">
                <a:tc>
                  <a:txBody>
                    <a:bodyPr/>
                    <a:lstStyle/>
                    <a:p>
                      <a:pPr algn="ctr" rtl="0" fontAlgn="t">
                        <a:spcBef>
                          <a:spcPts val="0"/>
                        </a:spcBef>
                        <a:spcAft>
                          <a:spcPts val="0"/>
                        </a:spcAft>
                      </a:pPr>
                      <a:r>
                        <a:rPr lang="en-US" sz="1600" b="1" u="none" strike="noStrike" dirty="0">
                          <a:solidFill>
                            <a:schemeClr val="bg1"/>
                          </a:solidFill>
                          <a:effectLst/>
                          <a:latin typeface="微軟正黑體" panose="020B0604030504040204" pitchFamily="34" charset="-120"/>
                          <a:ea typeface="微軟正黑體" panose="020B0604030504040204" pitchFamily="34" charset="-120"/>
                        </a:rPr>
                        <a:t>S0-03</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會員本人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(A)</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買完商品，選擇到超商取貨。</a:t>
                      </a:r>
                      <a:endParaRPr lang="en-US" altLang="zh-TW" sz="1600" b="0" u="none" strike="noStrike" dirty="0">
                        <a:solidFill>
                          <a:schemeClr val="bg1"/>
                        </a:solidFill>
                        <a:effectLst/>
                        <a:latin typeface="微軟正黑體" panose="020B0604030504040204" pitchFamily="34" charset="-120"/>
                        <a:ea typeface="微軟正黑體" panose="020B0604030504040204" pitchFamily="34" charset="-120"/>
                      </a:endParaRPr>
                    </a:p>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成立訂單後由系統本身發送簡訊通知</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後端系統</a:t>
                      </a:r>
                      <a:endParaRPr lang="en-US" altLang="zh-TW"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dirty="0">
                          <a:solidFill>
                            <a:schemeClr val="bg1"/>
                          </a:solidFill>
                          <a:effectLst/>
                          <a:latin typeface="微軟正黑體" panose="020B0604030504040204" pitchFamily="34" charset="-120"/>
                          <a:ea typeface="微軟正黑體" panose="020B0604030504040204" pitchFamily="34" charset="-120"/>
                        </a:rPr>
                        <a:t>get</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dirty="0">
                          <a:solidFill>
                            <a:schemeClr val="bg1"/>
                          </a:solidFill>
                          <a:effectLst/>
                          <a:latin typeface="微軟正黑體" panose="020B0604030504040204" pitchFamily="34" charset="-120"/>
                          <a:ea typeface="微軟正黑體" panose="020B0604030504040204" pitchFamily="34" charset="-120"/>
                        </a:rPr>
                        <a:t>Verified</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取得手機號碼，發送簡訊</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97875963"/>
                  </a:ext>
                </a:extLst>
              </a:tr>
              <a:tr h="918041">
                <a:tc>
                  <a:txBody>
                    <a:bodyPr/>
                    <a:lstStyle/>
                    <a:p>
                      <a:pPr algn="ctr" rtl="0" fontAlgn="t">
                        <a:spcBef>
                          <a:spcPts val="0"/>
                        </a:spcBef>
                        <a:spcAft>
                          <a:spcPts val="0"/>
                        </a:spcAft>
                      </a:pPr>
                      <a:r>
                        <a:rPr lang="en-US" altLang="zh-TW" sz="1600" b="1" dirty="0">
                          <a:solidFill>
                            <a:schemeClr val="bg1"/>
                          </a:solidFill>
                          <a:effectLst/>
                          <a:latin typeface="微軟正黑體" panose="020B0604030504040204" pitchFamily="34" charset="-120"/>
                          <a:ea typeface="微軟正黑體" panose="020B0604030504040204" pitchFamily="34" charset="-120"/>
                        </a:rPr>
                        <a:t>S0-04</a:t>
                      </a:r>
                      <a:endParaRPr lang="en-US" sz="1600" b="1"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超商需要會員的手機末三碼及姓氏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不須完整姓名</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 </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協力廠商</a:t>
                      </a:r>
                      <a:endParaRPr lang="en-US" altLang="zh-TW"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masked</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dirty="0">
                          <a:solidFill>
                            <a:schemeClr val="bg1"/>
                          </a:solidFill>
                          <a:effectLst/>
                          <a:latin typeface="微軟正黑體" panose="020B0604030504040204" pitchFamily="34" charset="-120"/>
                          <a:ea typeface="微軟正黑體" panose="020B0604030504040204" pitchFamily="34" charset="-120"/>
                        </a:rPr>
                        <a:t>Verified</a:t>
                      </a: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dirty="0">
                          <a:solidFill>
                            <a:schemeClr val="bg1"/>
                          </a:solidFill>
                          <a:effectLst/>
                          <a:latin typeface="微軟正黑體" panose="020B0604030504040204" pitchFamily="34" charset="-120"/>
                          <a:ea typeface="微軟正黑體" panose="020B0604030504040204" pitchFamily="34" charset="-120"/>
                        </a:rPr>
                        <a:t>取得遮罩過的個資 </a:t>
                      </a:r>
                      <a:r>
                        <a:rPr lang="en-US" altLang="zh-TW" sz="1600" dirty="0">
                          <a:solidFill>
                            <a:schemeClr val="bg1"/>
                          </a:solidFill>
                          <a:effectLst/>
                          <a:latin typeface="微軟正黑體" panose="020B0604030504040204" pitchFamily="34" charset="-120"/>
                          <a:ea typeface="微軟正黑體" panose="020B0604030504040204" pitchFamily="34" charset="-120"/>
                        </a:rPr>
                        <a:t>(</a:t>
                      </a:r>
                      <a:r>
                        <a:rPr lang="zh-TW" altLang="en-US" sz="1600" dirty="0">
                          <a:solidFill>
                            <a:schemeClr val="bg1"/>
                          </a:solidFill>
                          <a:effectLst/>
                          <a:latin typeface="微軟正黑體" panose="020B0604030504040204" pitchFamily="34" charset="-120"/>
                          <a:ea typeface="微軟正黑體" panose="020B0604030504040204" pitchFamily="34" charset="-120"/>
                        </a:rPr>
                        <a:t>手機末三碼，遮罩過的姓名</a:t>
                      </a:r>
                      <a:r>
                        <a:rPr lang="en-US" altLang="zh-TW" sz="1600" dirty="0">
                          <a:solidFill>
                            <a:schemeClr val="bg1"/>
                          </a:solidFill>
                          <a:effectLst/>
                          <a:latin typeface="微軟正黑體" panose="020B0604030504040204" pitchFamily="34" charset="-120"/>
                          <a:ea typeface="微軟正黑體" panose="020B0604030504040204" pitchFamily="34" charset="-120"/>
                        </a:rPr>
                        <a:t>)</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84093744"/>
                  </a:ext>
                </a:extLst>
              </a:tr>
            </a:tbl>
          </a:graphicData>
        </a:graphic>
      </p:graphicFrame>
    </p:spTree>
    <p:extLst>
      <p:ext uri="{BB962C8B-B14F-4D97-AF65-F5344CB8AC3E}">
        <p14:creationId xmlns:p14="http://schemas.microsoft.com/office/powerpoint/2010/main" val="2271094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0B0A4F-0119-2148-13C0-6791CDAF30F2}"/>
              </a:ext>
            </a:extLst>
          </p:cNvPr>
          <p:cNvSpPr>
            <a:spLocks noGrp="1"/>
          </p:cNvSpPr>
          <p:nvPr>
            <p:ph type="title"/>
          </p:nvPr>
        </p:nvSpPr>
        <p:spPr/>
        <p:txBody>
          <a:bodyPr/>
          <a:lstStyle/>
          <a:p>
            <a:endParaRPr lang="zh-TW" altLang="en-US" dirty="0"/>
          </a:p>
        </p:txBody>
      </p:sp>
      <p:graphicFrame>
        <p:nvGraphicFramePr>
          <p:cNvPr id="4" name="表格 3">
            <a:extLst>
              <a:ext uri="{FF2B5EF4-FFF2-40B4-BE49-F238E27FC236}">
                <a16:creationId xmlns:a16="http://schemas.microsoft.com/office/drawing/2014/main" id="{1D5C93FB-C6EC-4D26-FD98-AC18A60E197E}"/>
              </a:ext>
            </a:extLst>
          </p:cNvPr>
          <p:cNvGraphicFramePr>
            <a:graphicFrameLocks noGrp="1"/>
          </p:cNvGraphicFramePr>
          <p:nvPr>
            <p:extLst>
              <p:ext uri="{D42A27DB-BD31-4B8C-83A1-F6EECF244321}">
                <p14:modId xmlns:p14="http://schemas.microsoft.com/office/powerpoint/2010/main" val="1728439434"/>
              </p:ext>
            </p:extLst>
          </p:nvPr>
        </p:nvGraphicFramePr>
        <p:xfrm>
          <a:off x="496389" y="1630385"/>
          <a:ext cx="10972800" cy="4266324"/>
        </p:xfrm>
        <a:graphic>
          <a:graphicData uri="http://schemas.openxmlformats.org/drawingml/2006/table">
            <a:tbl>
              <a:tblPr>
                <a:tableStyleId>{D113A9D2-9D6B-4929-AA2D-F23B5EE8CBE7}</a:tableStyleId>
              </a:tblPr>
              <a:tblGrid>
                <a:gridCol w="837018">
                  <a:extLst>
                    <a:ext uri="{9D8B030D-6E8A-4147-A177-3AD203B41FA5}">
                      <a16:colId xmlns:a16="http://schemas.microsoft.com/office/drawing/2014/main" val="4082800013"/>
                    </a:ext>
                  </a:extLst>
                </a:gridCol>
                <a:gridCol w="3831978">
                  <a:extLst>
                    <a:ext uri="{9D8B030D-6E8A-4147-A177-3AD203B41FA5}">
                      <a16:colId xmlns:a16="http://schemas.microsoft.com/office/drawing/2014/main" val="1659046959"/>
                    </a:ext>
                  </a:extLst>
                </a:gridCol>
                <a:gridCol w="1477862">
                  <a:extLst>
                    <a:ext uri="{9D8B030D-6E8A-4147-A177-3AD203B41FA5}">
                      <a16:colId xmlns:a16="http://schemas.microsoft.com/office/drawing/2014/main" val="1656045022"/>
                    </a:ext>
                  </a:extLst>
                </a:gridCol>
                <a:gridCol w="1190138">
                  <a:extLst>
                    <a:ext uri="{9D8B030D-6E8A-4147-A177-3AD203B41FA5}">
                      <a16:colId xmlns:a16="http://schemas.microsoft.com/office/drawing/2014/main" val="760906984"/>
                    </a:ext>
                  </a:extLst>
                </a:gridCol>
                <a:gridCol w="1140798">
                  <a:extLst>
                    <a:ext uri="{9D8B030D-6E8A-4147-A177-3AD203B41FA5}">
                      <a16:colId xmlns:a16="http://schemas.microsoft.com/office/drawing/2014/main" val="134519503"/>
                    </a:ext>
                  </a:extLst>
                </a:gridCol>
                <a:gridCol w="2495006">
                  <a:extLst>
                    <a:ext uri="{9D8B030D-6E8A-4147-A177-3AD203B41FA5}">
                      <a16:colId xmlns:a16="http://schemas.microsoft.com/office/drawing/2014/main" val="2668121586"/>
                    </a:ext>
                  </a:extLst>
                </a:gridCol>
              </a:tblGrid>
              <a:tr h="400889">
                <a:tc>
                  <a:txBody>
                    <a:bodyPr/>
                    <a:lstStyle/>
                    <a:p>
                      <a:pPr algn="ctr" rtl="0" fontAlgn="t">
                        <a:spcBef>
                          <a:spcPts val="0"/>
                        </a:spcBef>
                        <a:spcAft>
                          <a:spcPts val="0"/>
                        </a:spcAft>
                      </a:pPr>
                      <a:r>
                        <a:rPr lang="zh-TW" altLang="en-US" sz="1600" b="1" u="none" strike="noStrike" dirty="0">
                          <a:solidFill>
                            <a:srgbClr val="FFFF00"/>
                          </a:solidFill>
                          <a:effectLst/>
                          <a:latin typeface="微軟正黑體" panose="020B0604030504040204" pitchFamily="34" charset="-120"/>
                          <a:ea typeface="微軟正黑體" panose="020B0604030504040204" pitchFamily="34" charset="-120"/>
                        </a:rPr>
                        <a:t>順序</a:t>
                      </a:r>
                      <a:endParaRPr lang="zh-TW" alt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1" u="none" strike="noStrike" dirty="0">
                          <a:solidFill>
                            <a:srgbClr val="FFFF00"/>
                          </a:solidFill>
                          <a:effectLst/>
                          <a:latin typeface="微軟正黑體" panose="020B0604030504040204" pitchFamily="34" charset="-120"/>
                          <a:ea typeface="微軟正黑體" panose="020B0604030504040204" pitchFamily="34" charset="-120"/>
                        </a:rPr>
                        <a:t>Scenario</a:t>
                      </a:r>
                      <a:r>
                        <a:rPr lang="zh-TW" altLang="en-US" sz="1600" b="1" u="none" strike="noStrike" dirty="0">
                          <a:solidFill>
                            <a:srgbClr val="FFFF00"/>
                          </a:solidFill>
                          <a:effectLst/>
                          <a:latin typeface="微軟正黑體" panose="020B0604030504040204" pitchFamily="34" charset="-120"/>
                          <a:ea typeface="微軟正黑體" panose="020B0604030504040204" pitchFamily="34" charset="-120"/>
                        </a:rPr>
                        <a:t> </a:t>
                      </a:r>
                      <a:r>
                        <a:rPr lang="en-US" sz="1600" b="1" u="none" strike="noStrike" dirty="0">
                          <a:solidFill>
                            <a:srgbClr val="FFFF00"/>
                          </a:solidFill>
                          <a:effectLst/>
                          <a:latin typeface="微軟正黑體" panose="020B0604030504040204" pitchFamily="34" charset="-120"/>
                          <a:ea typeface="微軟正黑體" panose="020B0604030504040204" pitchFamily="34" charset="-120"/>
                        </a:rPr>
                        <a:t>(who / when / what)</a:t>
                      </a:r>
                      <a:endParaRPr 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1" u="none" strike="noStrike" dirty="0">
                          <a:solidFill>
                            <a:srgbClr val="FFFF00"/>
                          </a:solidFill>
                          <a:effectLst/>
                          <a:latin typeface="微軟正黑體" panose="020B0604030504040204" pitchFamily="34" charset="-120"/>
                          <a:ea typeface="微軟正黑體" panose="020B0604030504040204" pitchFamily="34" charset="-120"/>
                        </a:rPr>
                        <a:t>Caller</a:t>
                      </a:r>
                      <a:endParaRPr lang="zh-TW" alt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1" u="none" strike="noStrike" dirty="0">
                          <a:solidFill>
                            <a:srgbClr val="FFFF00"/>
                          </a:solidFill>
                          <a:effectLst/>
                          <a:latin typeface="微軟正黑體" panose="020B0604030504040204" pitchFamily="34" charset="-120"/>
                          <a:ea typeface="微軟正黑體" panose="020B0604030504040204" pitchFamily="34" charset="-120"/>
                        </a:rPr>
                        <a:t>Action</a:t>
                      </a:r>
                      <a:endParaRPr 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1" u="none" strike="noStrike" dirty="0">
                          <a:solidFill>
                            <a:srgbClr val="FFFF00"/>
                          </a:solidFill>
                          <a:effectLst/>
                          <a:latin typeface="微軟正黑體" panose="020B0604030504040204" pitchFamily="34" charset="-120"/>
                          <a:ea typeface="微軟正黑體" panose="020B0604030504040204" pitchFamily="34" charset="-120"/>
                        </a:rPr>
                        <a:t>State</a:t>
                      </a:r>
                      <a:endParaRPr 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zh-TW" altLang="en-US" sz="1600" b="1" u="none" strike="noStrike" dirty="0">
                          <a:solidFill>
                            <a:srgbClr val="FFFF00"/>
                          </a:solidFill>
                          <a:effectLst/>
                          <a:latin typeface="微軟正黑體" panose="020B0604030504040204" pitchFamily="34" charset="-120"/>
                          <a:ea typeface="微軟正黑體" panose="020B0604030504040204" pitchFamily="34" charset="-120"/>
                        </a:rPr>
                        <a:t>說明</a:t>
                      </a:r>
                      <a:endParaRPr lang="zh-TW" alt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01074974"/>
                  </a:ext>
                </a:extLst>
              </a:tr>
              <a:tr h="628133">
                <a:tc>
                  <a:txBody>
                    <a:bodyPr/>
                    <a:lstStyle/>
                    <a:p>
                      <a:pPr algn="ctr" rtl="0" fontAlgn="t">
                        <a:spcBef>
                          <a:spcPts val="0"/>
                        </a:spcBef>
                        <a:spcAft>
                          <a:spcPts val="0"/>
                        </a:spcAft>
                      </a:pPr>
                      <a:r>
                        <a:rPr lang="en-US" sz="1600" b="1" u="none" strike="noStrike" dirty="0">
                          <a:solidFill>
                            <a:schemeClr val="bg1"/>
                          </a:solidFill>
                          <a:effectLst/>
                          <a:latin typeface="微軟正黑體" panose="020B0604030504040204" pitchFamily="34" charset="-120"/>
                          <a:ea typeface="微軟正黑體" panose="020B0604030504040204" pitchFamily="34" charset="-120"/>
                        </a:rPr>
                        <a:t>S1-01</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會員本人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(A)</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 忘記密碼無法登入，在網站上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未登入狀態</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 輸入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email </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並要求驗證碼</a:t>
                      </a:r>
                      <a:endParaRPr lang="en-US" altLang="zh-TW" sz="1600" b="0" u="none" strike="noStrike"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使用者前台</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dirty="0">
                          <a:solidFill>
                            <a:schemeClr val="bg1"/>
                          </a:solidFill>
                          <a:effectLst/>
                          <a:latin typeface="微軟正黑體" panose="020B0604030504040204" pitchFamily="34" charset="-120"/>
                          <a:ea typeface="微軟正黑體" panose="020B0604030504040204" pitchFamily="34" charset="-120"/>
                        </a:rPr>
                        <a:t>require-reset-code</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Verified</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67457607"/>
                  </a:ext>
                </a:extLst>
              </a:tr>
              <a:tr h="773087">
                <a:tc>
                  <a:txBody>
                    <a:bodyPr/>
                    <a:lstStyle/>
                    <a:p>
                      <a:pPr algn="ctr" rtl="0" fontAlgn="t">
                        <a:spcBef>
                          <a:spcPts val="0"/>
                        </a:spcBef>
                        <a:spcAft>
                          <a:spcPts val="0"/>
                        </a:spcAft>
                      </a:pPr>
                      <a:r>
                        <a:rPr lang="en-US" sz="1600" b="1" u="none" strike="noStrike" dirty="0">
                          <a:solidFill>
                            <a:schemeClr val="bg1"/>
                          </a:solidFill>
                          <a:effectLst/>
                          <a:latin typeface="微軟正黑體" panose="020B0604030504040204" pitchFamily="34" charset="-120"/>
                          <a:ea typeface="微軟正黑體" panose="020B0604030504040204" pitchFamily="34" charset="-120"/>
                        </a:rPr>
                        <a:t>S1-01.1</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系統偵測到重設密碼請求，發出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email </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驗證信</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後端系統</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a:solidFill>
                            <a:schemeClr val="bg1"/>
                          </a:solidFill>
                          <a:effectLst/>
                          <a:latin typeface="微軟正黑體" panose="020B0604030504040204" pitchFamily="34" charset="-120"/>
                          <a:ea typeface="微軟正黑體" panose="020B0604030504040204" pitchFamily="34" charset="-120"/>
                        </a:rPr>
                        <a:t>event handler</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dirty="0">
                          <a:solidFill>
                            <a:schemeClr val="bg1"/>
                          </a:solidFill>
                          <a:effectLst/>
                          <a:latin typeface="微軟正黑體" panose="020B0604030504040204" pitchFamily="34" charset="-120"/>
                          <a:ea typeface="微軟正黑體" panose="020B0604030504040204" pitchFamily="34" charset="-120"/>
                        </a:rPr>
                        <a:t>Verified</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00583842"/>
                  </a:ext>
                </a:extLst>
              </a:tr>
              <a:tr h="628133">
                <a:tc>
                  <a:txBody>
                    <a:bodyPr/>
                    <a:lstStyle/>
                    <a:p>
                      <a:pPr algn="ctr" rtl="0" fontAlgn="t">
                        <a:spcBef>
                          <a:spcPts val="0"/>
                        </a:spcBef>
                        <a:spcAft>
                          <a:spcPts val="0"/>
                        </a:spcAft>
                      </a:pPr>
                      <a:r>
                        <a:rPr lang="en-US" sz="1600" b="1" u="none" strike="noStrike" dirty="0">
                          <a:solidFill>
                            <a:schemeClr val="bg1"/>
                          </a:solidFill>
                          <a:effectLst/>
                          <a:latin typeface="微軟正黑體" panose="020B0604030504040204" pitchFamily="34" charset="-120"/>
                          <a:ea typeface="微軟正黑體" panose="020B0604030504040204" pitchFamily="34" charset="-120"/>
                        </a:rPr>
                        <a:t>S1-02</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dirty="0">
                          <a:solidFill>
                            <a:schemeClr val="bg1"/>
                          </a:solidFill>
                          <a:effectLst/>
                          <a:latin typeface="微軟正黑體" panose="020B0604030504040204" pitchFamily="34" charset="-120"/>
                          <a:ea typeface="微軟正黑體" panose="020B0604030504040204" pitchFamily="34" charset="-120"/>
                        </a:rPr>
                        <a:t>會員本人在信箱收到包含驗證碼的連結，點選之後同時完成驗證與重設密碼</a:t>
                      </a: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使用者前台</a:t>
                      </a:r>
                      <a:endParaRPr lang="en-US" altLang="zh-TW"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dirty="0">
                          <a:solidFill>
                            <a:schemeClr val="bg1"/>
                          </a:solidFill>
                          <a:effectLst/>
                          <a:latin typeface="微軟正黑體" panose="020B0604030504040204" pitchFamily="34" charset="-120"/>
                          <a:ea typeface="微軟正黑體" panose="020B0604030504040204" pitchFamily="34" charset="-120"/>
                        </a:rPr>
                        <a:t>reset-password</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dirty="0">
                          <a:solidFill>
                            <a:schemeClr val="bg1"/>
                          </a:solidFill>
                          <a:effectLst/>
                          <a:latin typeface="微軟正黑體" panose="020B0604030504040204" pitchFamily="34" charset="-120"/>
                          <a:ea typeface="微軟正黑體" panose="020B0604030504040204" pitchFamily="34" charset="-120"/>
                        </a:rPr>
                        <a:t>Verified</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48326067"/>
                  </a:ext>
                </a:extLst>
              </a:tr>
              <a:tr h="918041">
                <a:tc>
                  <a:txBody>
                    <a:bodyPr/>
                    <a:lstStyle/>
                    <a:p>
                      <a:pPr algn="ctr" rtl="0" fontAlgn="t">
                        <a:spcBef>
                          <a:spcPts val="0"/>
                        </a:spcBef>
                        <a:spcAft>
                          <a:spcPts val="0"/>
                        </a:spcAft>
                      </a:pP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endParaRPr lang="en-US" altLang="zh-TW"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97875963"/>
                  </a:ext>
                </a:extLst>
              </a:tr>
              <a:tr h="918041">
                <a:tc>
                  <a:txBody>
                    <a:bodyPr/>
                    <a:lstStyle/>
                    <a:p>
                      <a:pPr algn="ctr" rtl="0" fontAlgn="t">
                        <a:spcBef>
                          <a:spcPts val="0"/>
                        </a:spcBef>
                        <a:spcAft>
                          <a:spcPts val="0"/>
                        </a:spcAft>
                      </a:pPr>
                      <a:endParaRPr lang="en-US" sz="1600" b="1"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endParaRPr lang="en-US" altLang="zh-TW"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84093744"/>
                  </a:ext>
                </a:extLst>
              </a:tr>
            </a:tbl>
          </a:graphicData>
        </a:graphic>
      </p:graphicFrame>
    </p:spTree>
    <p:extLst>
      <p:ext uri="{BB962C8B-B14F-4D97-AF65-F5344CB8AC3E}">
        <p14:creationId xmlns:p14="http://schemas.microsoft.com/office/powerpoint/2010/main" val="674346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2A7CBA1-36BE-92BD-8ECE-B0D9037112B8}"/>
              </a:ext>
            </a:extLst>
          </p:cNvPr>
          <p:cNvSpPr>
            <a:spLocks noGrp="1"/>
          </p:cNvSpPr>
          <p:nvPr>
            <p:ph type="ctrTitle"/>
          </p:nvPr>
        </p:nvSpPr>
        <p:spPr/>
        <p:txBody>
          <a:bodyPr>
            <a:normAutofit fontScale="90000"/>
          </a:bodyPr>
          <a:lstStyle/>
          <a:p>
            <a:r>
              <a:rPr lang="en-US" altLang="zh-TW" dirty="0"/>
              <a:t>// </a:t>
            </a:r>
            <a:r>
              <a:rPr lang="zh-TW" altLang="en-US" dirty="0"/>
              <a:t>實際案例</a:t>
            </a:r>
            <a:r>
              <a:rPr lang="en-US" altLang="zh-TW" dirty="0"/>
              <a:t>:</a:t>
            </a:r>
            <a:r>
              <a:rPr lang="zh-TW" altLang="en-US" dirty="0"/>
              <a:t> 參考 </a:t>
            </a:r>
            <a:r>
              <a:rPr lang="en-US" altLang="zh-TW" dirty="0"/>
              <a:t>POC Code </a:t>
            </a:r>
            <a:r>
              <a:rPr lang="zh-TW" altLang="en-US" dirty="0"/>
              <a:t>的做法</a:t>
            </a:r>
          </a:p>
        </p:txBody>
      </p:sp>
      <p:sp>
        <p:nvSpPr>
          <p:cNvPr id="5" name="副標題 4">
            <a:extLst>
              <a:ext uri="{FF2B5EF4-FFF2-40B4-BE49-F238E27FC236}">
                <a16:creationId xmlns:a16="http://schemas.microsoft.com/office/drawing/2014/main" id="{19D8C6C4-186F-F388-3ADF-EC2D6F9D7DFD}"/>
              </a:ext>
            </a:extLst>
          </p:cNvPr>
          <p:cNvSpPr>
            <a:spLocks noGrp="1"/>
          </p:cNvSpPr>
          <p:nvPr>
            <p:ph type="subTitle" idx="1"/>
          </p:nvPr>
        </p:nvSpPr>
        <p:spPr/>
        <p:txBody>
          <a:bodyPr/>
          <a:lstStyle/>
          <a:p>
            <a:endParaRPr lang="zh-TW" altLang="en-US"/>
          </a:p>
        </p:txBody>
      </p:sp>
      <p:pic>
        <p:nvPicPr>
          <p:cNvPr id="6" name="圖片 5">
            <a:hlinkClick r:id="rId2"/>
            <a:extLst>
              <a:ext uri="{FF2B5EF4-FFF2-40B4-BE49-F238E27FC236}">
                <a16:creationId xmlns:a16="http://schemas.microsoft.com/office/drawing/2014/main" id="{F577062B-033C-C4AD-0357-52547548EFB9}"/>
              </a:ext>
            </a:extLst>
          </p:cNvPr>
          <p:cNvPicPr>
            <a:picLocks noChangeAspect="1"/>
          </p:cNvPicPr>
          <p:nvPr/>
        </p:nvPicPr>
        <p:blipFill>
          <a:blip r:embed="rId3"/>
          <a:stretch>
            <a:fillRect/>
          </a:stretch>
        </p:blipFill>
        <p:spPr>
          <a:xfrm>
            <a:off x="10117183" y="6220166"/>
            <a:ext cx="1999823" cy="573907"/>
          </a:xfrm>
          <a:prstGeom prst="rect">
            <a:avLst/>
          </a:prstGeom>
        </p:spPr>
      </p:pic>
    </p:spTree>
    <p:extLst>
      <p:ext uri="{BB962C8B-B14F-4D97-AF65-F5344CB8AC3E}">
        <p14:creationId xmlns:p14="http://schemas.microsoft.com/office/powerpoint/2010/main" val="3525204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2A7CBA1-36BE-92BD-8ECE-B0D9037112B8}"/>
              </a:ext>
            </a:extLst>
          </p:cNvPr>
          <p:cNvSpPr>
            <a:spLocks noGrp="1"/>
          </p:cNvSpPr>
          <p:nvPr>
            <p:ph type="ctrTitle"/>
          </p:nvPr>
        </p:nvSpPr>
        <p:spPr/>
        <p:txBody>
          <a:bodyPr>
            <a:normAutofit fontScale="90000"/>
          </a:bodyPr>
          <a:lstStyle/>
          <a:p>
            <a:r>
              <a:rPr lang="en-US" altLang="zh-TW" dirty="0"/>
              <a:t>// </a:t>
            </a:r>
            <a:r>
              <a:rPr lang="zh-TW" altLang="en-US" dirty="0"/>
              <a:t>實際案例</a:t>
            </a:r>
            <a:r>
              <a:rPr lang="en-US" altLang="zh-TW" dirty="0"/>
              <a:t>:</a:t>
            </a:r>
            <a:r>
              <a:rPr lang="zh-TW" altLang="en-US" dirty="0"/>
              <a:t> 參考 </a:t>
            </a:r>
            <a:r>
              <a:rPr lang="en-US" altLang="zh-TW" dirty="0"/>
              <a:t>API Code </a:t>
            </a:r>
            <a:r>
              <a:rPr lang="zh-TW" altLang="en-US" dirty="0"/>
              <a:t>的做法</a:t>
            </a:r>
          </a:p>
        </p:txBody>
      </p:sp>
      <p:sp>
        <p:nvSpPr>
          <p:cNvPr id="5" name="副標題 4">
            <a:extLst>
              <a:ext uri="{FF2B5EF4-FFF2-40B4-BE49-F238E27FC236}">
                <a16:creationId xmlns:a16="http://schemas.microsoft.com/office/drawing/2014/main" id="{19D8C6C4-186F-F388-3ADF-EC2D6F9D7DFD}"/>
              </a:ext>
            </a:extLst>
          </p:cNvPr>
          <p:cNvSpPr>
            <a:spLocks noGrp="1"/>
          </p:cNvSpPr>
          <p:nvPr>
            <p:ph type="subTitle" idx="1"/>
          </p:nvPr>
        </p:nvSpPr>
        <p:spPr/>
        <p:txBody>
          <a:bodyPr/>
          <a:lstStyle/>
          <a:p>
            <a:endParaRPr lang="zh-TW" altLang="en-US"/>
          </a:p>
        </p:txBody>
      </p:sp>
      <p:pic>
        <p:nvPicPr>
          <p:cNvPr id="6" name="圖片 5">
            <a:hlinkClick r:id="rId2"/>
            <a:extLst>
              <a:ext uri="{FF2B5EF4-FFF2-40B4-BE49-F238E27FC236}">
                <a16:creationId xmlns:a16="http://schemas.microsoft.com/office/drawing/2014/main" id="{F577062B-033C-C4AD-0357-52547548EFB9}"/>
              </a:ext>
            </a:extLst>
          </p:cNvPr>
          <p:cNvPicPr>
            <a:picLocks noChangeAspect="1"/>
          </p:cNvPicPr>
          <p:nvPr/>
        </p:nvPicPr>
        <p:blipFill>
          <a:blip r:embed="rId3"/>
          <a:stretch>
            <a:fillRect/>
          </a:stretch>
        </p:blipFill>
        <p:spPr>
          <a:xfrm>
            <a:off x="10117183" y="6220166"/>
            <a:ext cx="1999823" cy="573907"/>
          </a:xfrm>
          <a:prstGeom prst="rect">
            <a:avLst/>
          </a:prstGeom>
        </p:spPr>
      </p:pic>
    </p:spTree>
    <p:extLst>
      <p:ext uri="{BB962C8B-B14F-4D97-AF65-F5344CB8AC3E}">
        <p14:creationId xmlns:p14="http://schemas.microsoft.com/office/powerpoint/2010/main" val="2459647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DE91FD80-0EFF-FEB3-CEAB-DA39F8364E8E}"/>
              </a:ext>
            </a:extLst>
          </p:cNvPr>
          <p:cNvSpPr>
            <a:spLocks noGrp="1"/>
          </p:cNvSpPr>
          <p:nvPr>
            <p:ph idx="1"/>
          </p:nvPr>
        </p:nvSpPr>
        <p:spPr>
          <a:xfrm>
            <a:off x="4626214" y="796828"/>
            <a:ext cx="7565786" cy="5837329"/>
          </a:xfrm>
        </p:spPr>
        <p:txBody>
          <a:bodyPr>
            <a:normAutofit/>
          </a:bodyPr>
          <a:lstStyle/>
          <a:p>
            <a:pPr marL="0" indent="0">
              <a:buNone/>
            </a:pPr>
            <a:r>
              <a:rPr lang="en-US" altLang="zh-TW" dirty="0"/>
              <a:t>[Authorize(Role="Users")]</a:t>
            </a:r>
          </a:p>
          <a:p>
            <a:pPr marL="0" indent="0">
              <a:buNone/>
            </a:pPr>
            <a:r>
              <a:rPr lang="en-US" altLang="zh-TW" dirty="0"/>
              <a:t>public object </a:t>
            </a:r>
            <a:r>
              <a:rPr lang="en-US" altLang="zh-TW" b="1" dirty="0">
                <a:solidFill>
                  <a:srgbClr val="FFFF00"/>
                </a:solidFill>
              </a:rPr>
              <a:t>Verify</a:t>
            </a:r>
            <a:r>
              <a:rPr lang="en-US" altLang="zh-TW" dirty="0"/>
              <a:t>(int id, object parameters)</a:t>
            </a:r>
          </a:p>
          <a:p>
            <a:pPr marL="0" indent="0">
              <a:buNone/>
            </a:pPr>
            <a:r>
              <a:rPr lang="en-US" altLang="zh-TW" dirty="0"/>
              <a:t>{</a:t>
            </a:r>
          </a:p>
          <a:p>
            <a:pPr marL="0" indent="0">
              <a:buNone/>
            </a:pPr>
            <a:r>
              <a:rPr lang="en-US" altLang="zh-TW" dirty="0"/>
              <a:t>	var user = </a:t>
            </a:r>
            <a:r>
              <a:rPr lang="en-US" altLang="zh-TW" dirty="0" err="1"/>
              <a:t>this.repository.GetById</a:t>
            </a:r>
            <a:r>
              <a:rPr lang="en-US" altLang="zh-TW" dirty="0"/>
              <a:t>&lt;User&gt;(id);</a:t>
            </a:r>
          </a:p>
          <a:p>
            <a:pPr marL="0" indent="0">
              <a:buNone/>
            </a:pPr>
            <a:r>
              <a:rPr lang="en-US" altLang="zh-TW" dirty="0"/>
              <a:t>	if (</a:t>
            </a:r>
            <a:r>
              <a:rPr lang="en-US" altLang="zh-TW" dirty="0" err="1"/>
              <a:t>user.State</a:t>
            </a:r>
            <a:r>
              <a:rPr lang="en-US" altLang="zh-TW" dirty="0"/>
              <a:t> != </a:t>
            </a:r>
            <a:r>
              <a:rPr lang="en-US" altLang="zh-TW" dirty="0" err="1"/>
              <a:t>UserStateEnum.</a:t>
            </a:r>
            <a:r>
              <a:rPr lang="en-US" altLang="zh-TW" b="1" dirty="0" err="1">
                <a:solidFill>
                  <a:srgbClr val="FFFF00"/>
                </a:solidFill>
              </a:rPr>
              <a:t>Unverified</a:t>
            </a:r>
            <a:r>
              <a:rPr lang="en-US" altLang="zh-TW" dirty="0"/>
              <a:t>) return Error(503);</a:t>
            </a:r>
          </a:p>
          <a:p>
            <a:pPr marL="0" indent="0">
              <a:buNone/>
            </a:pPr>
            <a:endParaRPr lang="en-US" altLang="zh-TW" dirty="0"/>
          </a:p>
          <a:p>
            <a:pPr marL="0" indent="0">
              <a:buNone/>
            </a:pPr>
            <a:r>
              <a:rPr lang="en-US" altLang="zh-TW" dirty="0"/>
              <a:t>	this.</a:t>
            </a:r>
            <a:r>
              <a:rPr lang="en-US" altLang="zh-TW" dirty="0" err="1"/>
              <a:t>OnVerifyExecuting</a:t>
            </a:r>
            <a:r>
              <a:rPr lang="en-US" altLang="zh-TW" dirty="0"/>
              <a:t>?.Invoke();</a:t>
            </a:r>
            <a:br>
              <a:rPr lang="en-US" altLang="zh-TW" dirty="0"/>
            </a:br>
            <a:endParaRPr lang="en-US" altLang="zh-TW" dirty="0"/>
          </a:p>
          <a:p>
            <a:pPr marL="0" indent="0">
              <a:buNone/>
            </a:pPr>
            <a:r>
              <a:rPr lang="en-US" altLang="zh-TW" dirty="0">
                <a:solidFill>
                  <a:srgbClr val="92D050"/>
                </a:solidFill>
              </a:rPr>
              <a:t>	// start do actions</a:t>
            </a:r>
          </a:p>
          <a:p>
            <a:pPr marL="0" indent="0">
              <a:buNone/>
            </a:pPr>
            <a:r>
              <a:rPr lang="en-US" altLang="zh-TW" dirty="0">
                <a:solidFill>
                  <a:srgbClr val="92D050"/>
                </a:solidFill>
              </a:rPr>
              <a:t>	// update user set … , state = "Verified" </a:t>
            </a:r>
          </a:p>
          <a:p>
            <a:pPr marL="0" indent="0">
              <a:buNone/>
            </a:pPr>
            <a:r>
              <a:rPr lang="en-US" altLang="zh-TW" dirty="0">
                <a:solidFill>
                  <a:srgbClr val="92D050"/>
                </a:solidFill>
              </a:rPr>
              <a:t>	// where id = {id} and state = "Unverified"</a:t>
            </a:r>
          </a:p>
          <a:p>
            <a:pPr marL="0" indent="0">
              <a:buNone/>
            </a:pPr>
            <a:br>
              <a:rPr lang="en-US" altLang="zh-TW" dirty="0"/>
            </a:br>
            <a:r>
              <a:rPr lang="en-US" altLang="zh-TW" dirty="0"/>
              <a:t>	this.</a:t>
            </a:r>
            <a:r>
              <a:rPr lang="en-US" altLang="zh-TW" dirty="0" err="1"/>
              <a:t>OnVerifyCompleted</a:t>
            </a:r>
            <a:r>
              <a:rPr lang="en-US" altLang="zh-TW" dirty="0"/>
              <a:t>?.Invoke();</a:t>
            </a:r>
          </a:p>
          <a:p>
            <a:pPr marL="0" indent="0">
              <a:buNone/>
            </a:pPr>
            <a:r>
              <a:rPr lang="en-US" altLang="zh-TW" dirty="0"/>
              <a:t>	this.</a:t>
            </a:r>
            <a:r>
              <a:rPr lang="en-US" altLang="zh-TW" dirty="0" err="1"/>
              <a:t>OnStateChanged</a:t>
            </a:r>
            <a:r>
              <a:rPr lang="en-US" altLang="zh-TW" dirty="0"/>
              <a:t>?.Invoke( … );</a:t>
            </a:r>
          </a:p>
          <a:p>
            <a:pPr marL="0" indent="0">
              <a:buNone/>
            </a:pPr>
            <a:r>
              <a:rPr lang="en-US" altLang="zh-TW" dirty="0"/>
              <a:t>	return OK(200);</a:t>
            </a:r>
          </a:p>
          <a:p>
            <a:pPr marL="0" indent="0">
              <a:buNone/>
            </a:pPr>
            <a:r>
              <a:rPr lang="en-US" altLang="zh-TW" dirty="0"/>
              <a:t>}</a:t>
            </a:r>
            <a:endParaRPr lang="zh-TW" altLang="en-US" dirty="0"/>
          </a:p>
        </p:txBody>
      </p:sp>
      <p:pic>
        <p:nvPicPr>
          <p:cNvPr id="10" name="圖片 9">
            <a:hlinkClick r:id="rId2"/>
            <a:extLst>
              <a:ext uri="{FF2B5EF4-FFF2-40B4-BE49-F238E27FC236}">
                <a16:creationId xmlns:a16="http://schemas.microsoft.com/office/drawing/2014/main" id="{092022A8-577C-D0D4-7F26-D82925B2B0DE}"/>
              </a:ext>
            </a:extLst>
          </p:cNvPr>
          <p:cNvPicPr>
            <a:picLocks noChangeAspect="1"/>
          </p:cNvPicPr>
          <p:nvPr/>
        </p:nvPicPr>
        <p:blipFill>
          <a:blip r:embed="rId3"/>
          <a:stretch>
            <a:fillRect/>
          </a:stretch>
        </p:blipFill>
        <p:spPr>
          <a:xfrm>
            <a:off x="10117183" y="6220166"/>
            <a:ext cx="1999823" cy="573907"/>
          </a:xfrm>
          <a:prstGeom prst="rect">
            <a:avLst/>
          </a:prstGeom>
        </p:spPr>
      </p:pic>
      <p:sp>
        <p:nvSpPr>
          <p:cNvPr id="12" name="文字方塊 11">
            <a:extLst>
              <a:ext uri="{FF2B5EF4-FFF2-40B4-BE49-F238E27FC236}">
                <a16:creationId xmlns:a16="http://schemas.microsoft.com/office/drawing/2014/main" id="{502AA460-D6AB-583F-938D-CFAEBED69AF7}"/>
              </a:ext>
            </a:extLst>
          </p:cNvPr>
          <p:cNvSpPr txBox="1"/>
          <p:nvPr/>
        </p:nvSpPr>
        <p:spPr>
          <a:xfrm>
            <a:off x="418011" y="2051402"/>
            <a:ext cx="2541080" cy="338554"/>
          </a:xfrm>
          <a:prstGeom prst="rect">
            <a:avLst/>
          </a:prstGeom>
          <a:noFill/>
        </p:spPr>
        <p:txBody>
          <a:bodyPr wrap="none" rtlCol="0">
            <a:spAutoFit/>
          </a:bodyPr>
          <a:lstStyle/>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過濾</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只允許特定狀態執行</a:t>
            </a:r>
          </a:p>
        </p:txBody>
      </p:sp>
      <p:sp>
        <p:nvSpPr>
          <p:cNvPr id="13" name="文字方塊 12">
            <a:extLst>
              <a:ext uri="{FF2B5EF4-FFF2-40B4-BE49-F238E27FC236}">
                <a16:creationId xmlns:a16="http://schemas.microsoft.com/office/drawing/2014/main" id="{C6423311-CAD2-D43B-8504-9C1490929534}"/>
              </a:ext>
            </a:extLst>
          </p:cNvPr>
          <p:cNvSpPr txBox="1"/>
          <p:nvPr/>
        </p:nvSpPr>
        <p:spPr>
          <a:xfrm>
            <a:off x="418011" y="2936781"/>
            <a:ext cx="2905732" cy="338554"/>
          </a:xfrm>
          <a:prstGeom prst="rect">
            <a:avLst/>
          </a:prstGeom>
          <a:noFill/>
        </p:spPr>
        <p:txBody>
          <a:bodyPr wrap="none" rtlCol="0">
            <a:spAutoFit/>
          </a:bodyPr>
          <a:lstStyle/>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發布事件</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a:t>
            </a:r>
            <a:r>
              <a:rPr lang="en-US" altLang="zh-TW" sz="1600" dirty="0" err="1">
                <a:solidFill>
                  <a:schemeClr val="bg1">
                    <a:lumMod val="85000"/>
                  </a:schemeClr>
                </a:solidFill>
                <a:latin typeface="微軟正黑體" panose="020B0604030504040204" pitchFamily="34" charset="-120"/>
                <a:ea typeface="微軟正黑體" panose="020B0604030504040204" pitchFamily="34" charset="-120"/>
              </a:rPr>
              <a:t>On</a:t>
            </a:r>
            <a:r>
              <a:rPr lang="en-US" altLang="zh-TW" sz="1600" b="1" dirty="0" err="1">
                <a:solidFill>
                  <a:srgbClr val="FFFF00"/>
                </a:solidFill>
                <a:latin typeface="微軟正黑體" panose="020B0604030504040204" pitchFamily="34" charset="-120"/>
                <a:ea typeface="微軟正黑體" panose="020B0604030504040204" pitchFamily="34" charset="-120"/>
              </a:rPr>
              <a:t>Verify</a:t>
            </a:r>
            <a:r>
              <a:rPr lang="en-US" altLang="zh-TW" sz="1600" dirty="0" err="1">
                <a:solidFill>
                  <a:schemeClr val="bg1">
                    <a:lumMod val="85000"/>
                  </a:schemeClr>
                </a:solidFill>
                <a:latin typeface="微軟正黑體" panose="020B0604030504040204" pitchFamily="34" charset="-120"/>
                <a:ea typeface="微軟正黑體" panose="020B0604030504040204" pitchFamily="34" charset="-120"/>
              </a:rPr>
              <a:t>Executing</a:t>
            </a:r>
            <a:endParaRPr lang="zh-TW" altLang="en-US" sz="1600" dirty="0">
              <a:solidFill>
                <a:schemeClr val="bg1">
                  <a:lumMod val="85000"/>
                </a:schemeClr>
              </a:solidFill>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D28B645F-E867-758D-16AB-7EB07E152EC0}"/>
              </a:ext>
            </a:extLst>
          </p:cNvPr>
          <p:cNvSpPr txBox="1"/>
          <p:nvPr/>
        </p:nvSpPr>
        <p:spPr>
          <a:xfrm>
            <a:off x="418011" y="3712941"/>
            <a:ext cx="4083169" cy="1077218"/>
          </a:xfrm>
          <a:prstGeom prst="rect">
            <a:avLst/>
          </a:prstGeom>
          <a:noFill/>
        </p:spPr>
        <p:txBody>
          <a:bodyPr wrap="none" rtlCol="0">
            <a:spAutoFit/>
          </a:bodyPr>
          <a:lstStyle/>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執行變更</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a:t>
            </a:r>
            <a:br>
              <a:rPr lang="en-US" altLang="zh-TW" sz="1600" dirty="0">
                <a:solidFill>
                  <a:schemeClr val="bg1">
                    <a:lumMod val="85000"/>
                  </a:schemeClr>
                </a:solidFill>
                <a:latin typeface="微軟正黑體" panose="020B0604030504040204" pitchFamily="34" charset="-120"/>
                <a:ea typeface="微軟正黑體" panose="020B0604030504040204" pitchFamily="34" charset="-120"/>
              </a:rPr>
            </a:b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通常都會搭配更新資料，以及改變狀態。</a:t>
            </a:r>
            <a:br>
              <a:rPr lang="en-US" altLang="zh-TW" sz="1600" dirty="0">
                <a:solidFill>
                  <a:schemeClr val="bg1">
                    <a:lumMod val="85000"/>
                  </a:schemeClr>
                </a:solidFill>
                <a:latin typeface="微軟正黑體" panose="020B0604030504040204" pitchFamily="34" charset="-120"/>
                <a:ea typeface="微軟正黑體" panose="020B0604030504040204" pitchFamily="34" charset="-120"/>
              </a:rPr>
            </a:b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留意這邊需要用樂觀鎖定機制，只有在狀態</a:t>
            </a:r>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正確地前題下才能更新資料 </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&amp;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改變狀態。</a:t>
            </a:r>
          </a:p>
        </p:txBody>
      </p:sp>
      <p:sp>
        <p:nvSpPr>
          <p:cNvPr id="15" name="文字方塊 14">
            <a:extLst>
              <a:ext uri="{FF2B5EF4-FFF2-40B4-BE49-F238E27FC236}">
                <a16:creationId xmlns:a16="http://schemas.microsoft.com/office/drawing/2014/main" id="{D953F3A7-F8DD-58F3-CC9F-5BF8D37C0EEB}"/>
              </a:ext>
            </a:extLst>
          </p:cNvPr>
          <p:cNvSpPr txBox="1"/>
          <p:nvPr/>
        </p:nvSpPr>
        <p:spPr>
          <a:xfrm>
            <a:off x="418011" y="5076734"/>
            <a:ext cx="3043590" cy="338554"/>
          </a:xfrm>
          <a:prstGeom prst="rect">
            <a:avLst/>
          </a:prstGeom>
          <a:noFill/>
        </p:spPr>
        <p:txBody>
          <a:bodyPr wrap="none" rtlCol="0">
            <a:spAutoFit/>
          </a:bodyPr>
          <a:lstStyle/>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發布事件</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a:t>
            </a:r>
            <a:r>
              <a:rPr lang="en-US" altLang="zh-TW" sz="1600" dirty="0" err="1">
                <a:solidFill>
                  <a:schemeClr val="bg1">
                    <a:lumMod val="85000"/>
                  </a:schemeClr>
                </a:solidFill>
                <a:latin typeface="微軟正黑體" panose="020B0604030504040204" pitchFamily="34" charset="-120"/>
                <a:ea typeface="微軟正黑體" panose="020B0604030504040204" pitchFamily="34" charset="-120"/>
              </a:rPr>
              <a:t>On</a:t>
            </a:r>
            <a:r>
              <a:rPr lang="en-US" altLang="zh-TW" sz="1600" b="1" dirty="0" err="1">
                <a:solidFill>
                  <a:srgbClr val="FFFF00"/>
                </a:solidFill>
                <a:latin typeface="微軟正黑體" panose="020B0604030504040204" pitchFamily="34" charset="-120"/>
                <a:ea typeface="微軟正黑體" panose="020B0604030504040204" pitchFamily="34" charset="-120"/>
              </a:rPr>
              <a:t>Verify</a:t>
            </a:r>
            <a:r>
              <a:rPr lang="en-US" altLang="zh-TW" sz="1600" dirty="0" err="1">
                <a:solidFill>
                  <a:schemeClr val="bg1">
                    <a:lumMod val="85000"/>
                  </a:schemeClr>
                </a:solidFill>
                <a:latin typeface="微軟正黑體" panose="020B0604030504040204" pitchFamily="34" charset="-120"/>
                <a:ea typeface="微軟正黑體" panose="020B0604030504040204" pitchFamily="34" charset="-120"/>
              </a:rPr>
              <a:t>Completed</a:t>
            </a:r>
            <a:endParaRPr lang="zh-TW" altLang="en-US" sz="1600" dirty="0">
              <a:solidFill>
                <a:schemeClr val="bg1">
                  <a:lumMod val="85000"/>
                </a:schemeClr>
              </a:solidFill>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F8D84192-B29E-5D88-7921-5E25E82BE8E7}"/>
              </a:ext>
            </a:extLst>
          </p:cNvPr>
          <p:cNvSpPr txBox="1"/>
          <p:nvPr/>
        </p:nvSpPr>
        <p:spPr>
          <a:xfrm>
            <a:off x="418011" y="5449390"/>
            <a:ext cx="3030766" cy="338554"/>
          </a:xfrm>
          <a:prstGeom prst="rect">
            <a:avLst/>
          </a:prstGeom>
          <a:noFill/>
        </p:spPr>
        <p:txBody>
          <a:bodyPr wrap="none" rtlCol="0">
            <a:spAutoFit/>
          </a:bodyPr>
          <a:lstStyle/>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發布事件</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a:t>
            </a:r>
            <a:r>
              <a:rPr lang="en-US" altLang="zh-TW" sz="1600" dirty="0" err="1">
                <a:solidFill>
                  <a:schemeClr val="bg1">
                    <a:lumMod val="85000"/>
                  </a:schemeClr>
                </a:solidFill>
                <a:latin typeface="微軟正黑體" panose="020B0604030504040204" pitchFamily="34" charset="-120"/>
                <a:ea typeface="微軟正黑體" panose="020B0604030504040204" pitchFamily="34" charset="-120"/>
              </a:rPr>
              <a:t>OnStateChanged</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a:t>
            </a:r>
            <a:endParaRPr lang="zh-TW" altLang="en-US" sz="1600" dirty="0">
              <a:solidFill>
                <a:schemeClr val="bg1">
                  <a:lumMod val="85000"/>
                </a:schemeClr>
              </a:solidFill>
              <a:latin typeface="微軟正黑體" panose="020B0604030504040204" pitchFamily="34" charset="-120"/>
              <a:ea typeface="微軟正黑體" panose="020B0604030504040204" pitchFamily="34" charset="-120"/>
            </a:endParaRPr>
          </a:p>
        </p:txBody>
      </p:sp>
      <p:cxnSp>
        <p:nvCxnSpPr>
          <p:cNvPr id="19" name="直線接點 18">
            <a:extLst>
              <a:ext uri="{FF2B5EF4-FFF2-40B4-BE49-F238E27FC236}">
                <a16:creationId xmlns:a16="http://schemas.microsoft.com/office/drawing/2014/main" id="{8FBB5B09-9C32-9AB7-F98C-95CB3D682C54}"/>
              </a:ext>
            </a:extLst>
          </p:cNvPr>
          <p:cNvCxnSpPr/>
          <p:nvPr/>
        </p:nvCxnSpPr>
        <p:spPr>
          <a:xfrm flipH="1">
            <a:off x="3128554" y="2220679"/>
            <a:ext cx="1372626"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C021E467-39EF-D140-5CFD-72B567CF44F1}"/>
              </a:ext>
            </a:extLst>
          </p:cNvPr>
          <p:cNvCxnSpPr>
            <a:cxnSpLocks/>
          </p:cNvCxnSpPr>
          <p:nvPr/>
        </p:nvCxnSpPr>
        <p:spPr>
          <a:xfrm flipV="1">
            <a:off x="4501180" y="2037799"/>
            <a:ext cx="0" cy="502921"/>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5" name="直線接點 24">
            <a:extLst>
              <a:ext uri="{FF2B5EF4-FFF2-40B4-BE49-F238E27FC236}">
                <a16:creationId xmlns:a16="http://schemas.microsoft.com/office/drawing/2014/main" id="{C0A84DC7-8254-2F49-7E09-1223F8708AA4}"/>
              </a:ext>
            </a:extLst>
          </p:cNvPr>
          <p:cNvCxnSpPr>
            <a:cxnSpLocks/>
          </p:cNvCxnSpPr>
          <p:nvPr/>
        </p:nvCxnSpPr>
        <p:spPr>
          <a:xfrm flipV="1">
            <a:off x="4501180" y="2978326"/>
            <a:ext cx="0" cy="320041"/>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7" name="直線接點 26">
            <a:extLst>
              <a:ext uri="{FF2B5EF4-FFF2-40B4-BE49-F238E27FC236}">
                <a16:creationId xmlns:a16="http://schemas.microsoft.com/office/drawing/2014/main" id="{16816856-4CF1-AD18-1DE4-143D25E869D4}"/>
              </a:ext>
            </a:extLst>
          </p:cNvPr>
          <p:cNvCxnSpPr>
            <a:cxnSpLocks/>
          </p:cNvCxnSpPr>
          <p:nvPr/>
        </p:nvCxnSpPr>
        <p:spPr>
          <a:xfrm flipV="1">
            <a:off x="4501180" y="3726173"/>
            <a:ext cx="0" cy="950324"/>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9" name="直線接點 28">
            <a:extLst>
              <a:ext uri="{FF2B5EF4-FFF2-40B4-BE49-F238E27FC236}">
                <a16:creationId xmlns:a16="http://schemas.microsoft.com/office/drawing/2014/main" id="{71CBF90F-31BD-A354-32AF-FCB51E08DB3C}"/>
              </a:ext>
            </a:extLst>
          </p:cNvPr>
          <p:cNvCxnSpPr>
            <a:cxnSpLocks/>
          </p:cNvCxnSpPr>
          <p:nvPr/>
        </p:nvCxnSpPr>
        <p:spPr>
          <a:xfrm flipV="1">
            <a:off x="4501180" y="5104304"/>
            <a:ext cx="0" cy="272135"/>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31" name="直線接點 30">
            <a:extLst>
              <a:ext uri="{FF2B5EF4-FFF2-40B4-BE49-F238E27FC236}">
                <a16:creationId xmlns:a16="http://schemas.microsoft.com/office/drawing/2014/main" id="{7AAA9D19-C99E-A6B6-BEF0-81E62EBA9251}"/>
              </a:ext>
            </a:extLst>
          </p:cNvPr>
          <p:cNvCxnSpPr>
            <a:cxnSpLocks/>
          </p:cNvCxnSpPr>
          <p:nvPr/>
        </p:nvCxnSpPr>
        <p:spPr>
          <a:xfrm flipV="1">
            <a:off x="4501180" y="5449390"/>
            <a:ext cx="0" cy="272135"/>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32" name="直線接點 31">
            <a:extLst>
              <a:ext uri="{FF2B5EF4-FFF2-40B4-BE49-F238E27FC236}">
                <a16:creationId xmlns:a16="http://schemas.microsoft.com/office/drawing/2014/main" id="{569DAD38-349A-1EB1-1B4A-4B59E42B8832}"/>
              </a:ext>
            </a:extLst>
          </p:cNvPr>
          <p:cNvCxnSpPr>
            <a:cxnSpLocks/>
          </p:cNvCxnSpPr>
          <p:nvPr/>
        </p:nvCxnSpPr>
        <p:spPr>
          <a:xfrm flipH="1">
            <a:off x="3383280" y="3119120"/>
            <a:ext cx="111790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34" name="直線接點 33">
            <a:extLst>
              <a:ext uri="{FF2B5EF4-FFF2-40B4-BE49-F238E27FC236}">
                <a16:creationId xmlns:a16="http://schemas.microsoft.com/office/drawing/2014/main" id="{0621D04E-12AA-1A6E-6847-B55F67CC69CB}"/>
              </a:ext>
            </a:extLst>
          </p:cNvPr>
          <p:cNvCxnSpPr>
            <a:cxnSpLocks/>
          </p:cNvCxnSpPr>
          <p:nvPr/>
        </p:nvCxnSpPr>
        <p:spPr>
          <a:xfrm flipH="1">
            <a:off x="1502229" y="3886194"/>
            <a:ext cx="2998951"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36" name="直線接點 35">
            <a:extLst>
              <a:ext uri="{FF2B5EF4-FFF2-40B4-BE49-F238E27FC236}">
                <a16:creationId xmlns:a16="http://schemas.microsoft.com/office/drawing/2014/main" id="{BEA5CF54-53E4-AF9A-BAEA-11F975D7CE4D}"/>
              </a:ext>
            </a:extLst>
          </p:cNvPr>
          <p:cNvCxnSpPr>
            <a:cxnSpLocks/>
            <a:endCxn id="15" idx="3"/>
          </p:cNvCxnSpPr>
          <p:nvPr/>
        </p:nvCxnSpPr>
        <p:spPr>
          <a:xfrm flipH="1">
            <a:off x="3461601" y="5240371"/>
            <a:ext cx="1039579" cy="5640"/>
          </a:xfrm>
          <a:prstGeom prst="line">
            <a:avLst/>
          </a:prstGeom>
        </p:spPr>
        <p:style>
          <a:lnRef idx="1">
            <a:schemeClr val="accent6"/>
          </a:lnRef>
          <a:fillRef idx="0">
            <a:schemeClr val="accent6"/>
          </a:fillRef>
          <a:effectRef idx="0">
            <a:schemeClr val="accent6"/>
          </a:effectRef>
          <a:fontRef idx="minor">
            <a:schemeClr val="tx1"/>
          </a:fontRef>
        </p:style>
      </p:cxnSp>
      <p:cxnSp>
        <p:nvCxnSpPr>
          <p:cNvPr id="38" name="直線接點 37">
            <a:extLst>
              <a:ext uri="{FF2B5EF4-FFF2-40B4-BE49-F238E27FC236}">
                <a16:creationId xmlns:a16="http://schemas.microsoft.com/office/drawing/2014/main" id="{EC1AB5E2-BAFD-EB8C-17B2-C5D017E7CEE6}"/>
              </a:ext>
            </a:extLst>
          </p:cNvPr>
          <p:cNvCxnSpPr>
            <a:cxnSpLocks/>
          </p:cNvCxnSpPr>
          <p:nvPr/>
        </p:nvCxnSpPr>
        <p:spPr>
          <a:xfrm flipH="1">
            <a:off x="3461601" y="5585457"/>
            <a:ext cx="1039579" cy="564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26897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C6DE4E-D102-C78C-06D0-6CC42457D3AB}"/>
              </a:ext>
            </a:extLst>
          </p:cNvPr>
          <p:cNvSpPr>
            <a:spLocks noGrp="1"/>
          </p:cNvSpPr>
          <p:nvPr>
            <p:ph type="title"/>
          </p:nvPr>
        </p:nvSpPr>
        <p:spPr/>
        <p:txBody>
          <a:bodyPr/>
          <a:lstStyle/>
          <a:p>
            <a:r>
              <a:rPr lang="zh-TW" altLang="en-US" dirty="0"/>
              <a:t>思考</a:t>
            </a:r>
            <a:r>
              <a:rPr lang="en-US" altLang="zh-TW" dirty="0"/>
              <a:t>: </a:t>
            </a:r>
            <a:r>
              <a:rPr lang="zh-TW" altLang="en-US" dirty="0"/>
              <a:t>為何一切都該以 </a:t>
            </a:r>
            <a:r>
              <a:rPr lang="en-US" altLang="zh-TW" dirty="0"/>
              <a:t>"</a:t>
            </a:r>
            <a:r>
              <a:rPr lang="zh-TW" altLang="en-US" dirty="0"/>
              <a:t>狀態機</a:t>
            </a:r>
            <a:r>
              <a:rPr lang="en-US" altLang="zh-TW" dirty="0"/>
              <a:t>" </a:t>
            </a:r>
            <a:r>
              <a:rPr lang="zh-TW" altLang="en-US" dirty="0"/>
              <a:t>為中心</a:t>
            </a:r>
            <a:r>
              <a:rPr lang="en-US" altLang="zh-TW" dirty="0"/>
              <a:t>?</a:t>
            </a:r>
            <a:endParaRPr lang="zh-TW" altLang="en-US" dirty="0"/>
          </a:p>
        </p:txBody>
      </p:sp>
      <p:sp>
        <p:nvSpPr>
          <p:cNvPr id="3" name="內容版面配置區 2">
            <a:extLst>
              <a:ext uri="{FF2B5EF4-FFF2-40B4-BE49-F238E27FC236}">
                <a16:creationId xmlns:a16="http://schemas.microsoft.com/office/drawing/2014/main" id="{177864E4-8A2D-8189-C0D4-B58D4F788FBE}"/>
              </a:ext>
            </a:extLst>
          </p:cNvPr>
          <p:cNvSpPr>
            <a:spLocks noGrp="1"/>
          </p:cNvSpPr>
          <p:nvPr>
            <p:ph idx="1"/>
          </p:nvPr>
        </p:nvSpPr>
        <p:spPr/>
        <p:txBody>
          <a:bodyPr>
            <a:normAutofit fontScale="92500" lnSpcReduction="10000"/>
          </a:bodyPr>
          <a:lstStyle/>
          <a:p>
            <a:pPr marL="0" indent="0">
              <a:buNone/>
            </a:pPr>
            <a:r>
              <a:rPr lang="zh-TW" altLang="en-US" dirty="0"/>
              <a:t>從 </a:t>
            </a:r>
            <a:r>
              <a:rPr lang="en-US" altLang="zh-TW" dirty="0"/>
              <a:t>OOP </a:t>
            </a:r>
            <a:r>
              <a:rPr lang="zh-TW" altLang="en-US" dirty="0"/>
              <a:t>的角度來思考介面設計，除了 </a:t>
            </a:r>
            <a:r>
              <a:rPr lang="en-US" altLang="zh-TW" dirty="0"/>
              <a:t>"static" </a:t>
            </a:r>
            <a:r>
              <a:rPr lang="zh-TW" altLang="en-US" dirty="0"/>
              <a:t>之外，都是圍繞著某個 </a:t>
            </a:r>
            <a:r>
              <a:rPr lang="en-US" altLang="zh-TW" dirty="0"/>
              <a:t>"instance" </a:t>
            </a:r>
            <a:r>
              <a:rPr lang="zh-TW" altLang="en-US" dirty="0"/>
              <a:t>附帶的 </a:t>
            </a:r>
            <a:r>
              <a:rPr lang="en-US" altLang="zh-TW" dirty="0"/>
              <a:t>fields, properties, methods </a:t>
            </a:r>
            <a:r>
              <a:rPr lang="zh-TW" altLang="en-US" dirty="0"/>
              <a:t>的定義。</a:t>
            </a:r>
            <a:endParaRPr lang="en-US" altLang="zh-TW" dirty="0"/>
          </a:p>
          <a:p>
            <a:pPr marL="0" indent="0">
              <a:buNone/>
            </a:pPr>
            <a:r>
              <a:rPr lang="zh-TW" altLang="en-US" dirty="0"/>
              <a:t>既然有 </a:t>
            </a:r>
            <a:r>
              <a:rPr lang="en-US" altLang="zh-TW" dirty="0"/>
              <a:t>"instance", </a:t>
            </a:r>
            <a:r>
              <a:rPr lang="zh-TW" altLang="en-US" dirty="0"/>
              <a:t>就有生命週期的管理。有限狀態機，就是表達物件從產生到消滅過程中的狀態轉移關係的最佳工具。從有限狀態機來推演介面是個簡單有效的好方法。</a:t>
            </a:r>
            <a:endParaRPr lang="en-US" altLang="zh-TW" dirty="0"/>
          </a:p>
          <a:p>
            <a:pPr marL="342900" indent="-342900">
              <a:buAutoNum type="arabicPeriod"/>
            </a:pPr>
            <a:r>
              <a:rPr lang="zh-TW" altLang="en-US" dirty="0"/>
              <a:t>能改變狀態的唯一途徑，就是物件的 </a:t>
            </a:r>
            <a:r>
              <a:rPr lang="en-US" altLang="zh-TW" dirty="0"/>
              <a:t>method</a:t>
            </a:r>
            <a:br>
              <a:rPr lang="en-US" altLang="zh-TW" dirty="0"/>
            </a:br>
            <a:r>
              <a:rPr lang="en-US" altLang="zh-TW" dirty="0">
                <a:solidFill>
                  <a:srgbClr val="92D050"/>
                </a:solidFill>
              </a:rPr>
              <a:t>// </a:t>
            </a:r>
            <a:r>
              <a:rPr lang="zh-TW" altLang="en-US" dirty="0">
                <a:solidFill>
                  <a:srgbClr val="92D050"/>
                </a:solidFill>
              </a:rPr>
              <a:t>請放棄直接更新 </a:t>
            </a:r>
            <a:r>
              <a:rPr lang="en-US" altLang="zh-TW" dirty="0">
                <a:solidFill>
                  <a:srgbClr val="92D050"/>
                </a:solidFill>
              </a:rPr>
              <a:t>State </a:t>
            </a:r>
            <a:r>
              <a:rPr lang="zh-TW" altLang="en-US" dirty="0">
                <a:solidFill>
                  <a:srgbClr val="92D050"/>
                </a:solidFill>
              </a:rPr>
              <a:t>欄位或是屬性的方式來改變狀態</a:t>
            </a:r>
            <a:endParaRPr lang="en-US" altLang="zh-TW" dirty="0">
              <a:solidFill>
                <a:srgbClr val="92D050"/>
              </a:solidFill>
            </a:endParaRPr>
          </a:p>
          <a:p>
            <a:pPr marL="342900" indent="-342900">
              <a:buAutoNum type="arabicPeriod"/>
            </a:pPr>
            <a:r>
              <a:rPr lang="zh-TW" altLang="en-US" dirty="0"/>
              <a:t>狀態的改變，只能依循狀態機的描述，不應該有任何例外 </a:t>
            </a:r>
            <a:r>
              <a:rPr lang="en-US" altLang="zh-TW" dirty="0"/>
              <a:t>(</a:t>
            </a:r>
            <a:r>
              <a:rPr lang="zh-TW" altLang="en-US" dirty="0"/>
              <a:t>請放棄只用萬用的 </a:t>
            </a:r>
            <a:r>
              <a:rPr lang="en-US" altLang="zh-TW" dirty="0"/>
              <a:t>CRUD</a:t>
            </a:r>
            <a:r>
              <a:rPr lang="zh-TW" altLang="en-US" dirty="0"/>
              <a:t> 取代所有操作</a:t>
            </a:r>
            <a:r>
              <a:rPr lang="en-US" altLang="zh-TW" dirty="0"/>
              <a:t>)</a:t>
            </a:r>
            <a:r>
              <a:rPr lang="zh-TW" altLang="en-US" dirty="0"/>
              <a:t>。</a:t>
            </a:r>
            <a:endParaRPr lang="en-US" altLang="zh-TW" dirty="0"/>
          </a:p>
          <a:p>
            <a:pPr marL="342900" indent="-342900">
              <a:buAutoNum type="arabicPeriod"/>
            </a:pPr>
            <a:r>
              <a:rPr lang="zh-TW" altLang="en-US" dirty="0"/>
              <a:t>狀態的改變，應該是原子操作。所有的 </a:t>
            </a:r>
            <a:r>
              <a:rPr lang="en-US" altLang="zh-TW" dirty="0"/>
              <a:t>method </a:t>
            </a:r>
            <a:r>
              <a:rPr lang="zh-TW" altLang="en-US" dirty="0"/>
              <a:t>都應該保證這一點。</a:t>
            </a:r>
            <a:endParaRPr lang="en-US" altLang="zh-TW" dirty="0"/>
          </a:p>
          <a:p>
            <a:pPr marL="342900" indent="-342900">
              <a:buAutoNum type="arabicPeriod"/>
            </a:pPr>
            <a:r>
              <a:rPr lang="zh-TW" altLang="en-US" dirty="0"/>
              <a:t>物件之間的溝通應該是 </a:t>
            </a:r>
            <a:r>
              <a:rPr lang="en-US" altLang="zh-TW" dirty="0"/>
              <a:t>"</a:t>
            </a:r>
            <a:r>
              <a:rPr lang="zh-TW" altLang="en-US" dirty="0"/>
              <a:t>傳遞訊息</a:t>
            </a:r>
            <a:r>
              <a:rPr lang="en-US" altLang="zh-TW" dirty="0"/>
              <a:t>"</a:t>
            </a:r>
            <a:r>
              <a:rPr lang="zh-TW" altLang="en-US" dirty="0"/>
              <a:t>，而非 </a:t>
            </a:r>
            <a:r>
              <a:rPr lang="en-US" altLang="zh-TW" dirty="0"/>
              <a:t>"</a:t>
            </a:r>
            <a:r>
              <a:rPr lang="zh-TW" altLang="en-US" dirty="0"/>
              <a:t>方法呼叫</a:t>
            </a:r>
            <a:r>
              <a:rPr lang="en-US" altLang="zh-TW" dirty="0"/>
              <a:t>"</a:t>
            </a:r>
            <a:r>
              <a:rPr lang="zh-TW" altLang="en-US" dirty="0"/>
              <a:t>，才能達成動態連結與解偶等行為。事件的定義與觸發機制是標準的通訊模式。從狀態機能精準的標示相關事件有助於了解整體的行為</a:t>
            </a:r>
            <a:endParaRPr lang="en-US" altLang="zh-TW" dirty="0"/>
          </a:p>
          <a:p>
            <a:pPr marL="342900" indent="-342900">
              <a:buAutoNum type="arabicPeriod"/>
            </a:pPr>
            <a:r>
              <a:rPr lang="zh-TW" altLang="en-US" dirty="0"/>
              <a:t>既然狀態機能表達物件所有行為的關鍵資訊，在狀態機上面同時標示安全資訊 </a:t>
            </a:r>
            <a:r>
              <a:rPr lang="en-US" altLang="zh-TW" dirty="0"/>
              <a:t>(</a:t>
            </a:r>
            <a:r>
              <a:rPr lang="zh-TW" altLang="en-US" dirty="0"/>
              <a:t>是誰呼叫</a:t>
            </a:r>
            <a:r>
              <a:rPr lang="en-US" altLang="zh-TW" dirty="0"/>
              <a:t>?</a:t>
            </a:r>
            <a:r>
              <a:rPr lang="zh-TW" altLang="en-US" dirty="0"/>
              <a:t> </a:t>
            </a:r>
            <a:r>
              <a:rPr lang="en-US" altLang="zh-TW" dirty="0"/>
              <a:t>Context) </a:t>
            </a:r>
            <a:r>
              <a:rPr lang="zh-TW" altLang="en-US" dirty="0"/>
              <a:t>就能標示允許的授權條件 </a:t>
            </a:r>
            <a:r>
              <a:rPr lang="en-US" altLang="zh-TW" dirty="0"/>
              <a:t>(RBAC, Scope)</a:t>
            </a:r>
          </a:p>
          <a:p>
            <a:pPr marL="342900" indent="-342900">
              <a:buAutoNum type="arabicPeriod"/>
            </a:pPr>
            <a:r>
              <a:rPr lang="zh-TW" altLang="en-US" dirty="0"/>
              <a:t>狀態機的表達方式與語言無關，與系統實做方式無關。容易文件化與閱讀，也便於在腦袋裡模擬推演執行過程。要能推演案例情境的成本非常低</a:t>
            </a:r>
            <a:endParaRPr lang="en-US" altLang="zh-TW" dirty="0"/>
          </a:p>
          <a:p>
            <a:pPr marL="0" indent="0">
              <a:buNone/>
            </a:pPr>
            <a:r>
              <a:rPr lang="en-US" altLang="zh-TW" dirty="0">
                <a:solidFill>
                  <a:srgbClr val="92D050"/>
                </a:solidFill>
              </a:rPr>
              <a:t>//</a:t>
            </a:r>
            <a:r>
              <a:rPr lang="zh-TW" altLang="en-US" dirty="0">
                <a:solidFill>
                  <a:srgbClr val="92D050"/>
                </a:solidFill>
              </a:rPr>
              <a:t> 試著想想，從 </a:t>
            </a:r>
            <a:r>
              <a:rPr lang="en-US" altLang="zh-TW" dirty="0">
                <a:solidFill>
                  <a:srgbClr val="92D050"/>
                </a:solidFill>
              </a:rPr>
              <a:t>"</a:t>
            </a:r>
            <a:r>
              <a:rPr lang="zh-TW" altLang="en-US" dirty="0">
                <a:solidFill>
                  <a:srgbClr val="92D050"/>
                </a:solidFill>
              </a:rPr>
              <a:t>物件</a:t>
            </a:r>
            <a:r>
              <a:rPr lang="en-US" altLang="zh-TW" dirty="0">
                <a:solidFill>
                  <a:srgbClr val="92D050"/>
                </a:solidFill>
              </a:rPr>
              <a:t>" </a:t>
            </a:r>
            <a:r>
              <a:rPr lang="zh-TW" altLang="en-US" dirty="0">
                <a:solidFill>
                  <a:srgbClr val="92D050"/>
                </a:solidFill>
              </a:rPr>
              <a:t>思考，跟從 </a:t>
            </a:r>
            <a:r>
              <a:rPr lang="en-US" altLang="zh-TW" dirty="0">
                <a:solidFill>
                  <a:srgbClr val="92D050"/>
                </a:solidFill>
              </a:rPr>
              <a:t>"</a:t>
            </a:r>
            <a:r>
              <a:rPr lang="zh-TW" altLang="en-US" dirty="0">
                <a:solidFill>
                  <a:srgbClr val="92D050"/>
                </a:solidFill>
              </a:rPr>
              <a:t>表格</a:t>
            </a:r>
            <a:r>
              <a:rPr lang="en-US" altLang="zh-TW" dirty="0">
                <a:solidFill>
                  <a:srgbClr val="92D050"/>
                </a:solidFill>
              </a:rPr>
              <a:t>" </a:t>
            </a:r>
            <a:r>
              <a:rPr lang="zh-TW" altLang="en-US" dirty="0">
                <a:solidFill>
                  <a:srgbClr val="92D050"/>
                </a:solidFill>
              </a:rPr>
              <a:t>思考，有多大的差別</a:t>
            </a:r>
            <a:r>
              <a:rPr lang="en-US" altLang="zh-TW" dirty="0">
                <a:solidFill>
                  <a:srgbClr val="92D050"/>
                </a:solidFill>
              </a:rPr>
              <a:t>?</a:t>
            </a:r>
          </a:p>
        </p:txBody>
      </p:sp>
    </p:spTree>
    <p:extLst>
      <p:ext uri="{BB962C8B-B14F-4D97-AF65-F5344CB8AC3E}">
        <p14:creationId xmlns:p14="http://schemas.microsoft.com/office/powerpoint/2010/main" val="2061803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80A2A20-B530-9E82-B5C2-F1FE9AC29C93}"/>
              </a:ext>
            </a:extLst>
          </p:cNvPr>
          <p:cNvSpPr>
            <a:spLocks noGrp="1"/>
          </p:cNvSpPr>
          <p:nvPr>
            <p:ph type="title"/>
          </p:nvPr>
        </p:nvSpPr>
        <p:spPr/>
        <p:txBody>
          <a:bodyPr/>
          <a:lstStyle/>
          <a:p>
            <a:r>
              <a:rPr lang="en-US" altLang="zh-TW" dirty="0"/>
              <a:t>API</a:t>
            </a:r>
            <a:r>
              <a:rPr lang="zh-TW" altLang="en-US" dirty="0"/>
              <a:t> </a:t>
            </a:r>
            <a:r>
              <a:rPr lang="en-US" altLang="zh-TW" dirty="0"/>
              <a:t>First </a:t>
            </a:r>
            <a:r>
              <a:rPr lang="zh-TW" altLang="en-US" dirty="0"/>
              <a:t>強調抽象化的介面設計，</a:t>
            </a:r>
            <a:r>
              <a:rPr lang="en-US" altLang="zh-TW" dirty="0"/>
              <a:t>OOP</a:t>
            </a:r>
            <a:r>
              <a:rPr lang="zh-TW" altLang="en-US" dirty="0"/>
              <a:t> 的思考方式是關鍵</a:t>
            </a:r>
            <a:r>
              <a:rPr lang="en-US" altLang="zh-TW" dirty="0"/>
              <a:t>:</a:t>
            </a:r>
            <a:endParaRPr lang="zh-TW" altLang="en-US" dirty="0"/>
          </a:p>
        </p:txBody>
      </p:sp>
      <p:sp>
        <p:nvSpPr>
          <p:cNvPr id="5" name="內容版面配置區 4">
            <a:extLst>
              <a:ext uri="{FF2B5EF4-FFF2-40B4-BE49-F238E27FC236}">
                <a16:creationId xmlns:a16="http://schemas.microsoft.com/office/drawing/2014/main" id="{4021DFC9-2860-F6E9-E62D-B41DDCB95969}"/>
              </a:ext>
            </a:extLst>
          </p:cNvPr>
          <p:cNvSpPr>
            <a:spLocks noGrp="1"/>
          </p:cNvSpPr>
          <p:nvPr>
            <p:ph sz="half" idx="1"/>
          </p:nvPr>
        </p:nvSpPr>
        <p:spPr/>
        <p:txBody>
          <a:bodyPr>
            <a:normAutofit/>
          </a:bodyPr>
          <a:lstStyle/>
          <a:p>
            <a:pPr marL="0" indent="0">
              <a:buNone/>
            </a:pPr>
            <a:r>
              <a:rPr lang="zh-TW" altLang="en-US" dirty="0"/>
              <a:t>從 </a:t>
            </a:r>
            <a:r>
              <a:rPr lang="en-US" altLang="zh-TW" dirty="0"/>
              <a:t>"</a:t>
            </a:r>
            <a:r>
              <a:rPr lang="zh-TW" altLang="en-US" b="1" dirty="0">
                <a:solidFill>
                  <a:srgbClr val="FFFF00"/>
                </a:solidFill>
              </a:rPr>
              <a:t>物件</a:t>
            </a:r>
            <a:r>
              <a:rPr lang="en-US" altLang="zh-TW" dirty="0"/>
              <a:t>" </a:t>
            </a:r>
            <a:r>
              <a:rPr lang="zh-TW" altLang="en-US" dirty="0"/>
              <a:t>的角度思考</a:t>
            </a:r>
            <a:r>
              <a:rPr lang="en-US" altLang="zh-TW" dirty="0"/>
              <a:t>:</a:t>
            </a:r>
          </a:p>
          <a:p>
            <a:pPr marL="342900" indent="-342900">
              <a:buAutoNum type="arabicPeriod"/>
            </a:pPr>
            <a:r>
              <a:rPr lang="zh-TW" altLang="en-US" dirty="0"/>
              <a:t>所有操作 </a:t>
            </a:r>
            <a:r>
              <a:rPr lang="en-US" altLang="zh-TW" dirty="0"/>
              <a:t>(</a:t>
            </a:r>
            <a:r>
              <a:rPr lang="zh-TW" altLang="en-US" dirty="0"/>
              <a:t>異動</a:t>
            </a:r>
            <a:r>
              <a:rPr lang="en-US" altLang="zh-TW" dirty="0"/>
              <a:t>) </a:t>
            </a:r>
            <a:r>
              <a:rPr lang="zh-TW" altLang="en-US" dirty="0"/>
              <a:t>都是透過 </a:t>
            </a:r>
            <a:r>
              <a:rPr lang="en-US" altLang="zh-TW" dirty="0"/>
              <a:t>method (</a:t>
            </a:r>
            <a:r>
              <a:rPr lang="en-US" altLang="zh-TW" b="1" dirty="0">
                <a:solidFill>
                  <a:srgbClr val="FFFF00"/>
                </a:solidFill>
              </a:rPr>
              <a:t>CODE</a:t>
            </a:r>
            <a:r>
              <a:rPr lang="en-US" altLang="zh-TW" dirty="0"/>
              <a:t>)</a:t>
            </a:r>
          </a:p>
          <a:p>
            <a:pPr marL="342900" indent="-342900">
              <a:buAutoNum type="arabicPeriod"/>
            </a:pPr>
            <a:r>
              <a:rPr lang="zh-TW" altLang="en-US" dirty="0"/>
              <a:t>用 </a:t>
            </a:r>
            <a:r>
              <a:rPr lang="en-US" altLang="zh-TW" b="1" dirty="0">
                <a:solidFill>
                  <a:srgbClr val="FFFF00"/>
                </a:solidFill>
              </a:rPr>
              <a:t>Entity</a:t>
            </a:r>
            <a:r>
              <a:rPr lang="en-US" altLang="zh-TW" dirty="0"/>
              <a:t> </a:t>
            </a:r>
            <a:r>
              <a:rPr lang="zh-TW" altLang="en-US" dirty="0"/>
              <a:t>的角度思考，偏好使用結構化的資料設計</a:t>
            </a:r>
            <a:endParaRPr lang="en-US" altLang="zh-TW" dirty="0"/>
          </a:p>
          <a:p>
            <a:pPr marL="342900" indent="-342900">
              <a:buAutoNum type="arabicPeriod"/>
            </a:pPr>
            <a:r>
              <a:rPr lang="zh-TW" altLang="en-US" dirty="0"/>
              <a:t>因為 </a:t>
            </a:r>
            <a:r>
              <a:rPr lang="en-US" altLang="zh-TW" dirty="0"/>
              <a:t>(1), </a:t>
            </a:r>
            <a:r>
              <a:rPr lang="zh-TW" altLang="en-US" dirty="0"/>
              <a:t>能夠以複雜的方式寫入並且維持一致性，偏好讀取方便有效率為優先的設計，直接取出要使用的結構 </a:t>
            </a:r>
            <a:r>
              <a:rPr lang="en-US" altLang="zh-TW" dirty="0"/>
              <a:t>(</a:t>
            </a:r>
            <a:r>
              <a:rPr lang="zh-TW" altLang="en-US" dirty="0"/>
              <a:t>例如</a:t>
            </a:r>
            <a:r>
              <a:rPr lang="en-US" altLang="zh-TW" dirty="0"/>
              <a:t>: </a:t>
            </a:r>
            <a:r>
              <a:rPr lang="en-US" altLang="zh-TW" b="1" dirty="0" err="1">
                <a:solidFill>
                  <a:srgbClr val="FFFF00"/>
                </a:solidFill>
              </a:rPr>
              <a:t>Json</a:t>
            </a:r>
            <a:r>
              <a:rPr lang="en-US" altLang="zh-TW" dirty="0"/>
              <a:t>)</a:t>
            </a:r>
          </a:p>
          <a:p>
            <a:pPr marL="342900" indent="-342900">
              <a:buAutoNum type="arabicPeriod"/>
            </a:pPr>
            <a:r>
              <a:rPr lang="zh-TW" altLang="en-US" dirty="0"/>
              <a:t>容易發展出 </a:t>
            </a:r>
            <a:r>
              <a:rPr lang="en-US" altLang="zh-TW" b="1" dirty="0">
                <a:solidFill>
                  <a:srgbClr val="FFFF00"/>
                </a:solidFill>
              </a:rPr>
              <a:t>CQRS</a:t>
            </a:r>
            <a:r>
              <a:rPr lang="zh-TW" altLang="en-US" dirty="0"/>
              <a:t> 模式的應用，為了讀寫分別設計不同的 </a:t>
            </a:r>
            <a:r>
              <a:rPr lang="en-US" altLang="zh-TW" dirty="0"/>
              <a:t>data model ( cloud native </a:t>
            </a:r>
            <a:r>
              <a:rPr lang="zh-TW" altLang="en-US" dirty="0"/>
              <a:t>慣用的 </a:t>
            </a:r>
            <a:r>
              <a:rPr lang="en-US" altLang="zh-TW" dirty="0"/>
              <a:t>design pattern )</a:t>
            </a:r>
          </a:p>
          <a:p>
            <a:pPr marL="342900" indent="-342900">
              <a:buFont typeface="Arial" panose="020B0604020202020204" pitchFamily="34" charset="0"/>
              <a:buAutoNum type="arabicPeriod"/>
            </a:pPr>
            <a:r>
              <a:rPr lang="zh-TW" altLang="en-US" dirty="0"/>
              <a:t>資料的數量級大到某個程度 </a:t>
            </a:r>
            <a:r>
              <a:rPr lang="en-US" altLang="zh-TW" dirty="0"/>
              <a:t>(</a:t>
            </a:r>
            <a:r>
              <a:rPr lang="zh-TW" altLang="en-US" dirty="0"/>
              <a:t>例如</a:t>
            </a:r>
            <a:r>
              <a:rPr lang="en-US" altLang="zh-TW" dirty="0"/>
              <a:t>: 10</a:t>
            </a:r>
            <a:r>
              <a:rPr lang="zh-TW" altLang="en-US" dirty="0"/>
              <a:t>億筆</a:t>
            </a:r>
            <a:r>
              <a:rPr lang="en-US" altLang="zh-TW" dirty="0"/>
              <a:t>)</a:t>
            </a:r>
            <a:r>
              <a:rPr lang="zh-TW" altLang="en-US" dirty="0"/>
              <a:t>，容易維持</a:t>
            </a:r>
            <a:r>
              <a:rPr lang="zh-TW" altLang="en-US" b="1" dirty="0">
                <a:solidFill>
                  <a:srgbClr val="FFFF00"/>
                </a:solidFill>
              </a:rPr>
              <a:t>線性的效能擴展</a:t>
            </a:r>
            <a:r>
              <a:rPr lang="zh-TW" altLang="en-US" dirty="0"/>
              <a:t>能力</a:t>
            </a:r>
            <a:endParaRPr lang="en-US" altLang="zh-TW" dirty="0"/>
          </a:p>
          <a:p>
            <a:pPr marL="342900" indent="-342900">
              <a:buAutoNum type="arabicPeriod"/>
            </a:pPr>
            <a:r>
              <a:rPr lang="en-US" altLang="zh-TW" b="1" dirty="0">
                <a:solidFill>
                  <a:srgbClr val="FFFF00"/>
                </a:solidFill>
              </a:rPr>
              <a:t>NoSQL</a:t>
            </a:r>
            <a:r>
              <a:rPr lang="en-US" altLang="zh-TW" dirty="0"/>
              <a:t> </a:t>
            </a:r>
            <a:r>
              <a:rPr lang="zh-TW" altLang="en-US" dirty="0"/>
              <a:t>的資料處理方式，有利於物件的思考模式 </a:t>
            </a:r>
            <a:r>
              <a:rPr lang="en-US" altLang="zh-TW" dirty="0"/>
              <a:t>(</a:t>
            </a:r>
            <a:r>
              <a:rPr lang="zh-TW" altLang="en-US" dirty="0"/>
              <a:t>可直接用 </a:t>
            </a:r>
            <a:r>
              <a:rPr lang="en-US" altLang="zh-TW" dirty="0"/>
              <a:t>Serialization </a:t>
            </a:r>
            <a:r>
              <a:rPr lang="zh-TW" altLang="en-US" dirty="0"/>
              <a:t>替代 </a:t>
            </a:r>
            <a:r>
              <a:rPr lang="en-US" altLang="zh-TW" dirty="0"/>
              <a:t>ORM)</a:t>
            </a:r>
          </a:p>
        </p:txBody>
      </p:sp>
      <p:sp>
        <p:nvSpPr>
          <p:cNvPr id="6" name="內容版面配置區 5">
            <a:extLst>
              <a:ext uri="{FF2B5EF4-FFF2-40B4-BE49-F238E27FC236}">
                <a16:creationId xmlns:a16="http://schemas.microsoft.com/office/drawing/2014/main" id="{DF38D8EA-99D1-D1EE-BC10-69FD24A3BB7C}"/>
              </a:ext>
            </a:extLst>
          </p:cNvPr>
          <p:cNvSpPr>
            <a:spLocks noGrp="1"/>
          </p:cNvSpPr>
          <p:nvPr>
            <p:ph sz="half" idx="2"/>
          </p:nvPr>
        </p:nvSpPr>
        <p:spPr>
          <a:xfrm>
            <a:off x="6172200" y="1825625"/>
            <a:ext cx="5329646" cy="4351338"/>
          </a:xfrm>
        </p:spPr>
        <p:txBody>
          <a:bodyPr>
            <a:normAutofit/>
          </a:bodyPr>
          <a:lstStyle/>
          <a:p>
            <a:pPr marL="0" indent="0">
              <a:buNone/>
            </a:pPr>
            <a:r>
              <a:rPr lang="zh-TW" altLang="en-US" dirty="0"/>
              <a:t>從 </a:t>
            </a:r>
            <a:r>
              <a:rPr lang="en-US" altLang="zh-TW" dirty="0"/>
              <a:t>"</a:t>
            </a:r>
            <a:r>
              <a:rPr lang="zh-TW" altLang="en-US" b="1" dirty="0">
                <a:solidFill>
                  <a:srgbClr val="FFFF00"/>
                </a:solidFill>
              </a:rPr>
              <a:t>表格</a:t>
            </a:r>
            <a:r>
              <a:rPr lang="en-US" altLang="zh-TW" dirty="0"/>
              <a:t>" </a:t>
            </a:r>
            <a:r>
              <a:rPr lang="zh-TW" altLang="en-US" dirty="0"/>
              <a:t>的角度思考</a:t>
            </a:r>
            <a:r>
              <a:rPr lang="en-US" altLang="zh-TW" dirty="0"/>
              <a:t>:</a:t>
            </a:r>
          </a:p>
          <a:p>
            <a:pPr marL="342900" indent="-342900">
              <a:buAutoNum type="arabicPeriod"/>
            </a:pPr>
            <a:r>
              <a:rPr lang="zh-TW" altLang="en-US" dirty="0"/>
              <a:t>所有操作 </a:t>
            </a:r>
            <a:r>
              <a:rPr lang="en-US" altLang="zh-TW" dirty="0"/>
              <a:t>(</a:t>
            </a:r>
            <a:r>
              <a:rPr lang="zh-TW" altLang="en-US" dirty="0"/>
              <a:t>異動</a:t>
            </a:r>
            <a:r>
              <a:rPr lang="en-US" altLang="zh-TW" dirty="0"/>
              <a:t>) </a:t>
            </a:r>
            <a:r>
              <a:rPr lang="zh-TW" altLang="en-US" dirty="0"/>
              <a:t>都是透過 </a:t>
            </a:r>
            <a:r>
              <a:rPr lang="en-US" altLang="zh-TW" dirty="0"/>
              <a:t>update (</a:t>
            </a:r>
            <a:r>
              <a:rPr lang="en-US" altLang="zh-TW" b="1" dirty="0">
                <a:solidFill>
                  <a:srgbClr val="FFFF00"/>
                </a:solidFill>
              </a:rPr>
              <a:t>SQL, CRUD</a:t>
            </a:r>
            <a:r>
              <a:rPr lang="en-US" altLang="zh-TW" dirty="0"/>
              <a:t>) </a:t>
            </a:r>
          </a:p>
          <a:p>
            <a:pPr marL="342900" indent="-342900">
              <a:buAutoNum type="arabicPeriod"/>
            </a:pPr>
            <a:r>
              <a:rPr lang="zh-TW" altLang="en-US" dirty="0"/>
              <a:t>用 </a:t>
            </a:r>
            <a:r>
              <a:rPr lang="en-US" altLang="zh-TW" b="1" dirty="0">
                <a:solidFill>
                  <a:srgbClr val="FFFF00"/>
                </a:solidFill>
              </a:rPr>
              <a:t>Table</a:t>
            </a:r>
            <a:r>
              <a:rPr lang="en-US" altLang="zh-TW" dirty="0"/>
              <a:t> + Join </a:t>
            </a:r>
            <a:r>
              <a:rPr lang="zh-TW" altLang="en-US" dirty="0"/>
              <a:t>的角度思考，偏好正規畫的資料設計</a:t>
            </a:r>
            <a:endParaRPr lang="en-US" altLang="zh-TW" dirty="0"/>
          </a:p>
          <a:p>
            <a:pPr marL="342900" indent="-342900">
              <a:buAutoNum type="arabicPeriod"/>
            </a:pPr>
            <a:r>
              <a:rPr lang="zh-TW" altLang="en-US" dirty="0"/>
              <a:t>因為 </a:t>
            </a:r>
            <a:r>
              <a:rPr lang="en-US" altLang="zh-TW" dirty="0"/>
              <a:t>(1), (2) </a:t>
            </a:r>
            <a:r>
              <a:rPr lang="zh-TW" altLang="en-US" dirty="0"/>
              <a:t>的關係，偏好資料正確性優先，寫入容易，讀取需要 </a:t>
            </a:r>
            <a:r>
              <a:rPr lang="en-US" altLang="zh-TW" dirty="0"/>
              <a:t>Join </a:t>
            </a:r>
            <a:r>
              <a:rPr lang="zh-TW" altLang="en-US" dirty="0"/>
              <a:t>還原邏輯上的 </a:t>
            </a:r>
            <a:r>
              <a:rPr lang="en-US" altLang="zh-TW" dirty="0"/>
              <a:t>"Entity" (</a:t>
            </a:r>
            <a:r>
              <a:rPr lang="zh-TW" altLang="en-US" dirty="0"/>
              <a:t>例如</a:t>
            </a:r>
            <a:r>
              <a:rPr lang="en-US" altLang="zh-TW" dirty="0"/>
              <a:t>:</a:t>
            </a:r>
            <a:r>
              <a:rPr lang="zh-TW" altLang="en-US" dirty="0"/>
              <a:t> </a:t>
            </a:r>
            <a:r>
              <a:rPr lang="en-US" altLang="zh-TW" b="1" dirty="0">
                <a:solidFill>
                  <a:srgbClr val="FFFF00"/>
                </a:solidFill>
              </a:rPr>
              <a:t>master / slave</a:t>
            </a:r>
            <a:r>
              <a:rPr lang="en-US" altLang="zh-TW" dirty="0"/>
              <a:t>)</a:t>
            </a:r>
          </a:p>
          <a:p>
            <a:pPr marL="342900" indent="-342900">
              <a:buAutoNum type="arabicPeriod"/>
            </a:pPr>
            <a:r>
              <a:rPr lang="zh-TW" altLang="en-US" dirty="0"/>
              <a:t>高度依賴 </a:t>
            </a:r>
            <a:r>
              <a:rPr lang="en-US" altLang="zh-TW" dirty="0"/>
              <a:t>database system (</a:t>
            </a:r>
            <a:r>
              <a:rPr lang="zh-TW" altLang="en-US" dirty="0"/>
              <a:t>而非 </a:t>
            </a:r>
            <a:r>
              <a:rPr lang="en-US" altLang="zh-TW" dirty="0"/>
              <a:t>developer) </a:t>
            </a:r>
            <a:r>
              <a:rPr lang="zh-TW" altLang="en-US" dirty="0"/>
              <a:t>來實現</a:t>
            </a:r>
            <a:r>
              <a:rPr lang="zh-TW" altLang="en-US" b="1" dirty="0">
                <a:solidFill>
                  <a:srgbClr val="FFFF00"/>
                </a:solidFill>
              </a:rPr>
              <a:t>讀寫分離</a:t>
            </a:r>
            <a:r>
              <a:rPr lang="en-US" altLang="zh-TW" dirty="0"/>
              <a:t>, </a:t>
            </a:r>
            <a:r>
              <a:rPr lang="zh-TW" altLang="en-US" dirty="0"/>
              <a:t>通常是同樣 </a:t>
            </a:r>
            <a:r>
              <a:rPr lang="en-US" altLang="zh-TW" dirty="0"/>
              <a:t>schema </a:t>
            </a:r>
            <a:r>
              <a:rPr lang="zh-TW" altLang="en-US" dirty="0"/>
              <a:t>但是有多個副本來分攤讀寫的效能</a:t>
            </a:r>
            <a:endParaRPr lang="en-US" altLang="zh-TW" dirty="0"/>
          </a:p>
          <a:p>
            <a:pPr marL="342900" indent="-342900">
              <a:buFont typeface="Arial" panose="020B0604020202020204" pitchFamily="34" charset="0"/>
              <a:buAutoNum type="arabicPeriod"/>
            </a:pPr>
            <a:r>
              <a:rPr lang="zh-TW" altLang="en-US" dirty="0"/>
              <a:t>高度依賴查詢最佳化的能力，</a:t>
            </a:r>
            <a:r>
              <a:rPr lang="zh-TW" altLang="en-US" b="1" dirty="0">
                <a:solidFill>
                  <a:srgbClr val="FFFF00"/>
                </a:solidFill>
              </a:rPr>
              <a:t>容易受到資料量的限制</a:t>
            </a:r>
            <a:r>
              <a:rPr lang="zh-TW" altLang="en-US" dirty="0"/>
              <a:t>，不容易維持現性的擴展能力</a:t>
            </a:r>
            <a:endParaRPr lang="en-US" altLang="zh-TW" dirty="0"/>
          </a:p>
          <a:p>
            <a:pPr marL="342900" indent="-342900">
              <a:buAutoNum type="arabicPeriod"/>
            </a:pPr>
            <a:r>
              <a:rPr lang="zh-TW" altLang="en-US" dirty="0"/>
              <a:t>適用 </a:t>
            </a:r>
            <a:r>
              <a:rPr lang="en-US" altLang="zh-TW" b="1" dirty="0">
                <a:solidFill>
                  <a:srgbClr val="FFFF00"/>
                </a:solidFill>
              </a:rPr>
              <a:t>RDB</a:t>
            </a:r>
            <a:r>
              <a:rPr lang="en-US" altLang="zh-TW" dirty="0"/>
              <a:t> </a:t>
            </a:r>
            <a:r>
              <a:rPr lang="zh-TW" altLang="en-US" dirty="0"/>
              <a:t>的處理方式，需要依賴 </a:t>
            </a:r>
            <a:r>
              <a:rPr lang="en-US" altLang="zh-TW" dirty="0"/>
              <a:t>ORM</a:t>
            </a:r>
            <a:r>
              <a:rPr lang="zh-TW" altLang="en-US" dirty="0"/>
              <a:t> 的輔助。</a:t>
            </a:r>
            <a:r>
              <a:rPr lang="en-US" altLang="zh-TW" dirty="0"/>
              <a:t>OOP</a:t>
            </a:r>
            <a:r>
              <a:rPr lang="zh-TW" altLang="en-US" dirty="0"/>
              <a:t> 特性受到限制 </a:t>
            </a:r>
            <a:r>
              <a:rPr lang="en-US" altLang="zh-TW" dirty="0"/>
              <a:t>(</a:t>
            </a:r>
            <a:r>
              <a:rPr lang="zh-TW" altLang="en-US" dirty="0"/>
              <a:t>繼承、多形、封裝</a:t>
            </a:r>
            <a:r>
              <a:rPr lang="en-US" altLang="zh-TW" dirty="0"/>
              <a:t>)</a:t>
            </a:r>
            <a:endParaRPr lang="zh-TW" altLang="en-US" dirty="0"/>
          </a:p>
        </p:txBody>
      </p:sp>
      <p:sp>
        <p:nvSpPr>
          <p:cNvPr id="2" name="箭號: 向右 1">
            <a:hlinkClick r:id="rId2"/>
            <a:extLst>
              <a:ext uri="{FF2B5EF4-FFF2-40B4-BE49-F238E27FC236}">
                <a16:creationId xmlns:a16="http://schemas.microsoft.com/office/drawing/2014/main" id="{EB91C86E-6DD2-5234-1583-41F1CC3D9858}"/>
              </a:ext>
            </a:extLst>
          </p:cNvPr>
          <p:cNvSpPr/>
          <p:nvPr/>
        </p:nvSpPr>
        <p:spPr>
          <a:xfrm>
            <a:off x="11654246" y="6176963"/>
            <a:ext cx="421433" cy="5971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38234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1B625B38-8A0F-F9EE-A3E4-69FD6339DEFA}"/>
              </a:ext>
            </a:extLst>
          </p:cNvPr>
          <p:cNvSpPr>
            <a:spLocks noGrp="1"/>
          </p:cNvSpPr>
          <p:nvPr>
            <p:ph type="title"/>
          </p:nvPr>
        </p:nvSpPr>
        <p:spPr/>
        <p:txBody>
          <a:bodyPr/>
          <a:lstStyle/>
          <a:p>
            <a:r>
              <a:rPr lang="zh-TW" altLang="en-US" dirty="0"/>
              <a:t>思考</a:t>
            </a:r>
            <a:r>
              <a:rPr lang="en-US" altLang="zh-TW" dirty="0"/>
              <a:t>:</a:t>
            </a:r>
            <a:r>
              <a:rPr lang="zh-TW" altLang="en-US" dirty="0"/>
              <a:t> 回到以狀態機 </a:t>
            </a:r>
            <a:r>
              <a:rPr lang="en-US" altLang="zh-TW" dirty="0"/>
              <a:t>/ </a:t>
            </a:r>
            <a:r>
              <a:rPr lang="zh-TW" altLang="en-US" dirty="0"/>
              <a:t>生命週期為主的設計方式</a:t>
            </a:r>
          </a:p>
        </p:txBody>
      </p:sp>
      <p:sp>
        <p:nvSpPr>
          <p:cNvPr id="6" name="內容版面配置區 5">
            <a:extLst>
              <a:ext uri="{FF2B5EF4-FFF2-40B4-BE49-F238E27FC236}">
                <a16:creationId xmlns:a16="http://schemas.microsoft.com/office/drawing/2014/main" id="{57D133C9-3401-5A04-65E4-67016FC244D1}"/>
              </a:ext>
            </a:extLst>
          </p:cNvPr>
          <p:cNvSpPr>
            <a:spLocks noGrp="1"/>
          </p:cNvSpPr>
          <p:nvPr>
            <p:ph idx="1"/>
          </p:nvPr>
        </p:nvSpPr>
        <p:spPr/>
        <p:txBody>
          <a:bodyPr>
            <a:normAutofit/>
          </a:bodyPr>
          <a:lstStyle/>
          <a:p>
            <a:r>
              <a:rPr lang="zh-TW" altLang="en-US" b="1" dirty="0">
                <a:solidFill>
                  <a:srgbClr val="FFFF00"/>
                </a:solidFill>
              </a:rPr>
              <a:t>專注主體</a:t>
            </a:r>
            <a:r>
              <a:rPr lang="en-US" altLang="zh-TW" dirty="0"/>
              <a:t>:</a:t>
            </a:r>
            <a:br>
              <a:rPr lang="en-US" altLang="zh-TW" dirty="0"/>
            </a:br>
            <a:r>
              <a:rPr lang="zh-TW" altLang="en-US" dirty="0"/>
              <a:t>從生命週期來思考，你才不會被特定的功能需求限制住。你會被迫考慮完整的過程，而非專注於單一狀態或情境</a:t>
            </a:r>
            <a:endParaRPr lang="en-US" altLang="zh-TW" dirty="0"/>
          </a:p>
          <a:p>
            <a:r>
              <a:rPr lang="zh-TW" altLang="en-US" b="1" dirty="0">
                <a:solidFill>
                  <a:srgbClr val="FFFF00"/>
                </a:solidFill>
              </a:rPr>
              <a:t>專注在重要的 </a:t>
            </a:r>
            <a:r>
              <a:rPr lang="en-US" altLang="zh-TW" b="1" dirty="0">
                <a:solidFill>
                  <a:srgbClr val="FFFF00"/>
                </a:solidFill>
              </a:rPr>
              <a:t>API</a:t>
            </a:r>
            <a:r>
              <a:rPr lang="en-US" altLang="zh-TW" dirty="0"/>
              <a:t>:</a:t>
            </a:r>
            <a:br>
              <a:rPr lang="en-US" altLang="zh-TW" dirty="0"/>
            </a:br>
            <a:r>
              <a:rPr lang="zh-TW" altLang="en-US" dirty="0"/>
              <a:t>會影響狀態，都是會影響主體生命週期的關鍵動作。這些才是 </a:t>
            </a:r>
            <a:r>
              <a:rPr lang="en-US" altLang="zh-TW" dirty="0"/>
              <a:t>Domain </a:t>
            </a:r>
            <a:r>
              <a:rPr lang="zh-TW" altLang="en-US" dirty="0"/>
              <a:t>重要的事件。</a:t>
            </a:r>
            <a:br>
              <a:rPr lang="en-US" altLang="zh-TW" dirty="0"/>
            </a:br>
            <a:r>
              <a:rPr lang="en-US" altLang="zh-TW" dirty="0">
                <a:solidFill>
                  <a:srgbClr val="92D050"/>
                </a:solidFill>
              </a:rPr>
              <a:t>// </a:t>
            </a:r>
            <a:r>
              <a:rPr lang="zh-TW" altLang="en-US" dirty="0">
                <a:solidFill>
                  <a:srgbClr val="92D050"/>
                </a:solidFill>
              </a:rPr>
              <a:t>重要的 </a:t>
            </a:r>
            <a:r>
              <a:rPr lang="en-US" altLang="zh-TW" dirty="0">
                <a:solidFill>
                  <a:srgbClr val="92D050"/>
                </a:solidFill>
              </a:rPr>
              <a:t>API, </a:t>
            </a:r>
            <a:r>
              <a:rPr lang="zh-TW" altLang="en-US" dirty="0">
                <a:solidFill>
                  <a:srgbClr val="92D050"/>
                </a:solidFill>
              </a:rPr>
              <a:t>就是在狀態機上面看的到的操作行為</a:t>
            </a:r>
            <a:endParaRPr lang="en-US" altLang="zh-TW" dirty="0">
              <a:solidFill>
                <a:srgbClr val="92D050"/>
              </a:solidFill>
            </a:endParaRPr>
          </a:p>
          <a:p>
            <a:r>
              <a:rPr lang="zh-TW" altLang="en-US" b="1" dirty="0">
                <a:solidFill>
                  <a:srgbClr val="FFFF00"/>
                </a:solidFill>
              </a:rPr>
              <a:t>脫離 </a:t>
            </a:r>
            <a:r>
              <a:rPr lang="en-US" altLang="zh-TW" b="1" dirty="0">
                <a:solidFill>
                  <a:srgbClr val="FFFF00"/>
                </a:solidFill>
              </a:rPr>
              <a:t>UI</a:t>
            </a:r>
            <a:r>
              <a:rPr lang="zh-TW" altLang="en-US" b="1" dirty="0">
                <a:solidFill>
                  <a:srgbClr val="FFFF00"/>
                </a:solidFill>
              </a:rPr>
              <a:t> </a:t>
            </a:r>
            <a:r>
              <a:rPr lang="en-US" altLang="zh-TW" b="1" dirty="0">
                <a:solidFill>
                  <a:srgbClr val="FFFF00"/>
                </a:solidFill>
              </a:rPr>
              <a:t>/</a:t>
            </a:r>
            <a:r>
              <a:rPr lang="zh-TW" altLang="en-US" b="1" dirty="0">
                <a:solidFill>
                  <a:srgbClr val="FFFF00"/>
                </a:solidFill>
              </a:rPr>
              <a:t> </a:t>
            </a:r>
            <a:r>
              <a:rPr lang="en-US" altLang="zh-TW" b="1" dirty="0">
                <a:solidFill>
                  <a:srgbClr val="FFFF00"/>
                </a:solidFill>
              </a:rPr>
              <a:t>Function </a:t>
            </a:r>
            <a:r>
              <a:rPr lang="zh-TW" altLang="en-US" b="1" dirty="0">
                <a:solidFill>
                  <a:srgbClr val="FFFF00"/>
                </a:solidFill>
              </a:rPr>
              <a:t>的約束</a:t>
            </a:r>
            <a:r>
              <a:rPr lang="en-US" altLang="zh-TW" dirty="0"/>
              <a:t>:</a:t>
            </a:r>
            <a:br>
              <a:rPr lang="en-US" altLang="zh-TW" dirty="0"/>
            </a:br>
            <a:r>
              <a:rPr lang="en-US" altLang="zh-TW" dirty="0"/>
              <a:t>UI</a:t>
            </a:r>
            <a:r>
              <a:rPr lang="zh-TW" altLang="en-US" dirty="0"/>
              <a:t> 在怎麼變化，都不應該超出狀態機的允許範圍。如果有衝突，不是 </a:t>
            </a:r>
            <a:r>
              <a:rPr lang="en-US" altLang="zh-TW" dirty="0"/>
              <a:t>UI </a:t>
            </a:r>
            <a:r>
              <a:rPr lang="zh-TW" altLang="en-US" dirty="0"/>
              <a:t>不合理，就是你漏掉關鍵的狀態或是操作</a:t>
            </a:r>
            <a:endParaRPr lang="en-US" altLang="zh-TW" dirty="0"/>
          </a:p>
          <a:p>
            <a:r>
              <a:rPr lang="zh-TW" altLang="en-US" b="1" dirty="0">
                <a:solidFill>
                  <a:srgbClr val="FFFF00"/>
                </a:solidFill>
              </a:rPr>
              <a:t>延後非關鍵的 </a:t>
            </a:r>
            <a:r>
              <a:rPr lang="en-US" altLang="zh-TW" b="1" dirty="0">
                <a:solidFill>
                  <a:srgbClr val="FFFF00"/>
                </a:solidFill>
              </a:rPr>
              <a:t>API</a:t>
            </a:r>
            <a:r>
              <a:rPr lang="zh-TW" altLang="en-US" b="1" dirty="0">
                <a:solidFill>
                  <a:srgbClr val="FFFF00"/>
                </a:solidFill>
              </a:rPr>
              <a:t> </a:t>
            </a:r>
            <a:r>
              <a:rPr lang="en-US" altLang="zh-TW" b="1" dirty="0">
                <a:solidFill>
                  <a:srgbClr val="FFFF00"/>
                </a:solidFill>
              </a:rPr>
              <a:t>(</a:t>
            </a:r>
            <a:r>
              <a:rPr lang="zh-TW" altLang="en-US" b="1" dirty="0">
                <a:solidFill>
                  <a:srgbClr val="FFFF00"/>
                </a:solidFill>
              </a:rPr>
              <a:t>能直接或間接由主要 </a:t>
            </a:r>
            <a:r>
              <a:rPr lang="en-US" altLang="zh-TW" b="1" dirty="0">
                <a:solidFill>
                  <a:srgbClr val="FFFF00"/>
                </a:solidFill>
              </a:rPr>
              <a:t>API </a:t>
            </a:r>
            <a:r>
              <a:rPr lang="zh-TW" altLang="en-US" b="1" dirty="0">
                <a:solidFill>
                  <a:srgbClr val="FFFF00"/>
                </a:solidFill>
              </a:rPr>
              <a:t>組合</a:t>
            </a:r>
            <a:r>
              <a:rPr lang="en-US" altLang="zh-TW" b="1" dirty="0">
                <a:solidFill>
                  <a:srgbClr val="FFFF00"/>
                </a:solidFill>
              </a:rPr>
              <a:t>)</a:t>
            </a:r>
            <a:r>
              <a:rPr lang="zh-TW" altLang="en-US" b="1" dirty="0">
                <a:solidFill>
                  <a:srgbClr val="FFFF00"/>
                </a:solidFill>
              </a:rPr>
              <a:t> 的設計</a:t>
            </a:r>
            <a:r>
              <a:rPr lang="en-US" altLang="zh-TW" dirty="0"/>
              <a:t>:</a:t>
            </a:r>
            <a:br>
              <a:rPr lang="en-US" altLang="zh-TW" dirty="0"/>
            </a:br>
            <a:r>
              <a:rPr lang="zh-TW" altLang="en-US" dirty="0"/>
              <a:t>不在狀態圖上的 </a:t>
            </a:r>
            <a:r>
              <a:rPr lang="en-US" altLang="zh-TW" dirty="0"/>
              <a:t>API </a:t>
            </a:r>
            <a:r>
              <a:rPr lang="zh-TW" altLang="en-US" dirty="0"/>
              <a:t>該不該開發</a:t>
            </a:r>
            <a:r>
              <a:rPr lang="en-US" altLang="zh-TW" dirty="0"/>
              <a:t>?</a:t>
            </a:r>
            <a:r>
              <a:rPr lang="zh-TW" altLang="en-US" dirty="0"/>
              <a:t> 可以開發</a:t>
            </a:r>
            <a:r>
              <a:rPr lang="en-US" altLang="zh-TW" dirty="0"/>
              <a:t>!</a:t>
            </a:r>
            <a:r>
              <a:rPr lang="zh-TW" altLang="en-US" dirty="0"/>
              <a:t> 但是你應該知道他非必要，而且應該是能被狀態圖上的 </a:t>
            </a:r>
            <a:r>
              <a:rPr lang="en-US" altLang="zh-TW" dirty="0"/>
              <a:t>API </a:t>
            </a:r>
            <a:r>
              <a:rPr lang="zh-TW" altLang="en-US" dirty="0"/>
              <a:t>組合出來的。被組合出來的 </a:t>
            </a:r>
            <a:r>
              <a:rPr lang="en-US" altLang="zh-TW" dirty="0"/>
              <a:t>API </a:t>
            </a:r>
            <a:r>
              <a:rPr lang="zh-TW" altLang="en-US" dirty="0"/>
              <a:t>不應該違背狀態圖 </a:t>
            </a:r>
            <a:r>
              <a:rPr lang="en-US" altLang="zh-TW" dirty="0"/>
              <a:t>(</a:t>
            </a:r>
            <a:r>
              <a:rPr lang="zh-TW" altLang="en-US" dirty="0"/>
              <a:t>可以是連續動作，一口氣執行多個狀台圖上的操作</a:t>
            </a:r>
            <a:r>
              <a:rPr lang="en-US" altLang="zh-TW" dirty="0"/>
              <a:t>)</a:t>
            </a:r>
          </a:p>
          <a:p>
            <a:r>
              <a:rPr lang="zh-TW" altLang="en-US" b="1" dirty="0">
                <a:solidFill>
                  <a:srgbClr val="FFFF00"/>
                </a:solidFill>
              </a:rPr>
              <a:t>有助於分清楚輕重緩急</a:t>
            </a:r>
            <a:r>
              <a:rPr lang="en-US" altLang="zh-TW" dirty="0"/>
              <a:t>:</a:t>
            </a:r>
            <a:br>
              <a:rPr lang="en-US" altLang="zh-TW" dirty="0"/>
            </a:br>
            <a:r>
              <a:rPr lang="zh-TW" altLang="en-US" dirty="0"/>
              <a:t>非必要的 </a:t>
            </a:r>
            <a:r>
              <a:rPr lang="en-US" altLang="zh-TW" dirty="0"/>
              <a:t>API</a:t>
            </a:r>
            <a:r>
              <a:rPr lang="zh-TW" altLang="en-US" dirty="0"/>
              <a:t>，就算你不做，開發者或是 </a:t>
            </a:r>
            <a:r>
              <a:rPr lang="en-US" altLang="zh-TW" dirty="0"/>
              <a:t>SDK </a:t>
            </a:r>
            <a:r>
              <a:rPr lang="zh-TW" altLang="en-US" dirty="0"/>
              <a:t>也能做 </a:t>
            </a:r>
            <a:r>
              <a:rPr lang="en-US" altLang="zh-TW" dirty="0"/>
              <a:t>(</a:t>
            </a:r>
            <a:r>
              <a:rPr lang="zh-TW" altLang="en-US" dirty="0"/>
              <a:t>犧牲一點方便性與效能，同時要控制好交易</a:t>
            </a:r>
            <a:r>
              <a:rPr lang="en-US" altLang="zh-TW" dirty="0"/>
              <a:t>)</a:t>
            </a:r>
            <a:endParaRPr lang="zh-TW" altLang="en-US" dirty="0"/>
          </a:p>
        </p:txBody>
      </p:sp>
    </p:spTree>
    <p:extLst>
      <p:ext uri="{BB962C8B-B14F-4D97-AF65-F5344CB8AC3E}">
        <p14:creationId xmlns:p14="http://schemas.microsoft.com/office/powerpoint/2010/main" val="1461452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F2071F9C-80CE-E764-1A64-2C1E3FA4A4C8}"/>
              </a:ext>
            </a:extLst>
          </p:cNvPr>
          <p:cNvSpPr>
            <a:spLocks noGrp="1"/>
          </p:cNvSpPr>
          <p:nvPr>
            <p:ph sz="half" idx="1"/>
          </p:nvPr>
        </p:nvSpPr>
        <p:spPr>
          <a:xfrm>
            <a:off x="407284" y="5329645"/>
            <a:ext cx="5761809" cy="847317"/>
          </a:xfrm>
        </p:spPr>
        <p:txBody>
          <a:bodyPr/>
          <a:lstStyle/>
          <a:p>
            <a:pPr marL="0" indent="0">
              <a:buNone/>
            </a:pPr>
            <a:r>
              <a:rPr lang="zh-TW" altLang="en-US" sz="1800" b="0" i="0" u="none" strike="noStrike" dirty="0">
                <a:solidFill>
                  <a:schemeClr val="bg1">
                    <a:lumMod val="95000"/>
                  </a:schemeClr>
                </a:solidFill>
                <a:effectLst/>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投影片連結</a:t>
            </a:r>
            <a:r>
              <a:rPr lang="en-US" altLang="zh-TW" sz="1800" b="0" i="0" u="none" strike="noStrike" dirty="0">
                <a:solidFill>
                  <a:schemeClr val="bg1">
                    <a:lumMod val="95000"/>
                  </a:schemeClr>
                </a:solidFill>
                <a:effectLst/>
                <a:latin typeface="微軟正黑體" panose="020B0604030504040204" pitchFamily="34" charset="-120"/>
                <a:ea typeface="微軟正黑體" panose="020B0604030504040204" pitchFamily="34" charset="-120"/>
              </a:rPr>
              <a:t>, </a:t>
            </a:r>
            <a:r>
              <a:rPr lang="zh-TW" altLang="en-US" sz="1800" b="0" i="0" u="none" strike="noStrike" dirty="0">
                <a:solidFill>
                  <a:schemeClr val="bg1">
                    <a:lumMod val="95000"/>
                  </a:schemeClr>
                </a:solidFill>
                <a:effectLst/>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直播錄影</a:t>
            </a:r>
            <a:endParaRPr lang="zh-TW" altLang="en-US" sz="1800" b="0" i="0" dirty="0">
              <a:solidFill>
                <a:schemeClr val="bg1">
                  <a:lumMod val="95000"/>
                </a:schemeClr>
              </a:solidFill>
              <a:effectLst/>
              <a:latin typeface="微軟正黑體" panose="020B0604030504040204" pitchFamily="34" charset="-120"/>
              <a:ea typeface="微軟正黑體" panose="020B0604030504040204" pitchFamily="34" charset="-120"/>
            </a:endParaRPr>
          </a:p>
          <a:p>
            <a:pPr marL="0" indent="0">
              <a:buNone/>
            </a:pPr>
            <a:endParaRPr lang="zh-TW" altLang="en-US" sz="1800" b="0" i="0" dirty="0">
              <a:solidFill>
                <a:schemeClr val="bg1">
                  <a:lumMod val="95000"/>
                </a:schemeClr>
              </a:solidFill>
              <a:effectLst/>
              <a:latin typeface="微軟正黑體" panose="020B0604030504040204" pitchFamily="34" charset="-120"/>
              <a:ea typeface="微軟正黑體" panose="020B0604030504040204" pitchFamily="34" charset="-120"/>
            </a:endParaRPr>
          </a:p>
          <a:p>
            <a:pPr marL="0" indent="0">
              <a:buNone/>
            </a:pPr>
            <a:endParaRPr lang="zh-TW" altLang="en-US" dirty="0"/>
          </a:p>
        </p:txBody>
      </p:sp>
      <p:sp>
        <p:nvSpPr>
          <p:cNvPr id="6" name="內容版面配置區 5">
            <a:extLst>
              <a:ext uri="{FF2B5EF4-FFF2-40B4-BE49-F238E27FC236}">
                <a16:creationId xmlns:a16="http://schemas.microsoft.com/office/drawing/2014/main" id="{5AF2D34E-F7A2-6438-1D61-7E1F5BC74D36}"/>
              </a:ext>
            </a:extLst>
          </p:cNvPr>
          <p:cNvSpPr>
            <a:spLocks noGrp="1"/>
          </p:cNvSpPr>
          <p:nvPr>
            <p:ph sz="half" idx="2"/>
          </p:nvPr>
        </p:nvSpPr>
        <p:spPr>
          <a:xfrm>
            <a:off x="7094998" y="1770199"/>
            <a:ext cx="4743994" cy="4351338"/>
          </a:xfrm>
        </p:spPr>
        <p:txBody>
          <a:bodyPr/>
          <a:lstStyle/>
          <a:p>
            <a:pPr marL="0" indent="0">
              <a:buNone/>
            </a:pPr>
            <a:r>
              <a:rPr lang="zh-TW" altLang="en-US" dirty="0"/>
              <a:t>內容摘要</a:t>
            </a:r>
            <a:r>
              <a:rPr lang="en-US" altLang="zh-TW" dirty="0"/>
              <a:t>:</a:t>
            </a:r>
          </a:p>
          <a:p>
            <a:pPr marL="0" indent="0">
              <a:buNone/>
            </a:pPr>
            <a:endParaRPr lang="en-US" altLang="zh-TW" dirty="0"/>
          </a:p>
          <a:p>
            <a:pPr marL="0" indent="0">
              <a:buNone/>
            </a:pPr>
            <a:r>
              <a:rPr lang="zh-TW" altLang="en-US" dirty="0"/>
              <a:t>你的團隊有多 </a:t>
            </a:r>
            <a:r>
              <a:rPr lang="en-US" altLang="zh-TW" dirty="0"/>
              <a:t>"</a:t>
            </a:r>
            <a:r>
              <a:rPr lang="zh-TW" altLang="en-US" dirty="0"/>
              <a:t>期待</a:t>
            </a:r>
            <a:r>
              <a:rPr lang="en-US" altLang="zh-TW" dirty="0"/>
              <a:t>" </a:t>
            </a:r>
            <a:r>
              <a:rPr lang="zh-TW" altLang="en-US" dirty="0"/>
              <a:t>推行 </a:t>
            </a:r>
            <a:r>
              <a:rPr lang="en-US" altLang="zh-TW" dirty="0"/>
              <a:t>API</a:t>
            </a:r>
            <a:r>
              <a:rPr lang="zh-TW" altLang="en-US" dirty="0"/>
              <a:t> </a:t>
            </a:r>
            <a:r>
              <a:rPr lang="en-US" altLang="zh-TW" dirty="0"/>
              <a:t>First ?</a:t>
            </a:r>
          </a:p>
          <a:p>
            <a:pPr marL="342900" indent="-342900">
              <a:buAutoNum type="arabicPeriod"/>
            </a:pPr>
            <a:r>
              <a:rPr lang="zh-TW" altLang="en-US" dirty="0"/>
              <a:t>了解團隊現在的狀態</a:t>
            </a:r>
            <a:endParaRPr lang="en-US" altLang="zh-TW" dirty="0"/>
          </a:p>
          <a:p>
            <a:pPr marL="342900" indent="-342900">
              <a:buAutoNum type="arabicPeriod"/>
            </a:pPr>
            <a:r>
              <a:rPr lang="zh-TW" altLang="en-US" dirty="0"/>
              <a:t>老闆期待的</a:t>
            </a:r>
            <a:r>
              <a:rPr lang="en-US" altLang="zh-TW" dirty="0"/>
              <a:t>: API </a:t>
            </a:r>
            <a:r>
              <a:rPr lang="zh-TW" altLang="en-US" dirty="0"/>
              <a:t>經濟</a:t>
            </a:r>
            <a:endParaRPr lang="en-US" altLang="zh-TW" dirty="0"/>
          </a:p>
          <a:p>
            <a:pPr marL="342900" indent="-342900">
              <a:buAutoNum type="arabicPeriod"/>
            </a:pPr>
            <a:r>
              <a:rPr lang="en-US" altLang="zh-TW" dirty="0"/>
              <a:t>AWS</a:t>
            </a:r>
            <a:r>
              <a:rPr lang="zh-TW" altLang="en-US" dirty="0"/>
              <a:t> 的 </a:t>
            </a:r>
            <a:r>
              <a:rPr lang="en-US" altLang="zh-TW" dirty="0"/>
              <a:t>"API</a:t>
            </a:r>
            <a:r>
              <a:rPr lang="zh-TW" altLang="en-US" dirty="0"/>
              <a:t>授權</a:t>
            </a:r>
            <a:r>
              <a:rPr lang="en-US" altLang="zh-TW" dirty="0"/>
              <a:t>" </a:t>
            </a:r>
            <a:r>
              <a:rPr lang="zh-TW" altLang="en-US" dirty="0"/>
              <a:t>備忘錄 </a:t>
            </a:r>
            <a:r>
              <a:rPr lang="en-US" altLang="zh-TW" dirty="0"/>
              <a:t>(2002)</a:t>
            </a:r>
          </a:p>
          <a:p>
            <a:pPr marL="342900" indent="-342900">
              <a:buAutoNum type="arabicPeriod"/>
            </a:pPr>
            <a:r>
              <a:rPr lang="zh-TW" altLang="en-US" dirty="0"/>
              <a:t>架構師在敏捷團隊該扮演的角色</a:t>
            </a:r>
            <a:endParaRPr lang="en-US" altLang="zh-TW" dirty="0"/>
          </a:p>
          <a:p>
            <a:pPr marL="342900" indent="-342900">
              <a:buAutoNum type="arabicPeriod"/>
            </a:pPr>
            <a:r>
              <a:rPr lang="zh-TW" altLang="en-US" dirty="0"/>
              <a:t>改變團隊的文化與能力</a:t>
            </a:r>
          </a:p>
        </p:txBody>
      </p:sp>
      <p:pic>
        <p:nvPicPr>
          <p:cNvPr id="6146" name="Picture 2">
            <a:extLst>
              <a:ext uri="{FF2B5EF4-FFF2-40B4-BE49-F238E27FC236}">
                <a16:creationId xmlns:a16="http://schemas.microsoft.com/office/drawing/2014/main" id="{7EE4ABD8-53BA-E1F7-7DDE-0C67D00ADE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284" y="1727654"/>
            <a:ext cx="6250577" cy="351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405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DC0F5864-ADC3-F920-2507-798E5D12F8CB}"/>
              </a:ext>
            </a:extLst>
          </p:cNvPr>
          <p:cNvSpPr>
            <a:spLocks noGrp="1"/>
          </p:cNvSpPr>
          <p:nvPr>
            <p:ph type="ctrTitle"/>
          </p:nvPr>
        </p:nvSpPr>
        <p:spPr/>
        <p:txBody>
          <a:bodyPr/>
          <a:lstStyle/>
          <a:p>
            <a:r>
              <a:rPr lang="en-US" altLang="zh-TW" dirty="0"/>
              <a:t>3.</a:t>
            </a:r>
            <a:r>
              <a:rPr lang="zh-TW" altLang="en-US" dirty="0"/>
              <a:t> 從設計階段就考慮安全性</a:t>
            </a:r>
          </a:p>
        </p:txBody>
      </p:sp>
      <p:sp>
        <p:nvSpPr>
          <p:cNvPr id="5" name="副標題 4">
            <a:extLst>
              <a:ext uri="{FF2B5EF4-FFF2-40B4-BE49-F238E27FC236}">
                <a16:creationId xmlns:a16="http://schemas.microsoft.com/office/drawing/2014/main" id="{1D3A27EB-B831-5383-4D10-AB5F82CA11B9}"/>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1765177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122906-69C2-9A20-0FE5-502F02D2FB57}"/>
              </a:ext>
            </a:extLst>
          </p:cNvPr>
          <p:cNvSpPr>
            <a:spLocks noGrp="1"/>
          </p:cNvSpPr>
          <p:nvPr>
            <p:ph type="title"/>
          </p:nvPr>
        </p:nvSpPr>
        <p:spPr/>
        <p:txBody>
          <a:bodyPr/>
          <a:lstStyle/>
          <a:p>
            <a:r>
              <a:rPr lang="zh-TW" altLang="en-US" dirty="0"/>
              <a:t>有哪些操作一定要被管制</a:t>
            </a:r>
            <a:r>
              <a:rPr lang="en-US" altLang="zh-TW" dirty="0"/>
              <a:t>?</a:t>
            </a:r>
            <a:endParaRPr lang="zh-TW" altLang="en-US" dirty="0"/>
          </a:p>
        </p:txBody>
      </p:sp>
      <p:sp>
        <p:nvSpPr>
          <p:cNvPr id="3" name="內容版面配置區 2">
            <a:extLst>
              <a:ext uri="{FF2B5EF4-FFF2-40B4-BE49-F238E27FC236}">
                <a16:creationId xmlns:a16="http://schemas.microsoft.com/office/drawing/2014/main" id="{89C99494-E1E3-FD6D-C58A-0E90A92B8F9D}"/>
              </a:ext>
            </a:extLst>
          </p:cNvPr>
          <p:cNvSpPr>
            <a:spLocks noGrp="1"/>
          </p:cNvSpPr>
          <p:nvPr>
            <p:ph idx="1"/>
          </p:nvPr>
        </p:nvSpPr>
        <p:spPr/>
        <p:txBody>
          <a:bodyPr/>
          <a:lstStyle/>
          <a:p>
            <a:r>
              <a:rPr lang="zh-TW" altLang="en-US" dirty="0"/>
              <a:t>會異動狀態的操作</a:t>
            </a:r>
            <a:br>
              <a:rPr lang="en-US" altLang="zh-TW" dirty="0"/>
            </a:br>
            <a:r>
              <a:rPr lang="en-US" altLang="zh-TW" dirty="0">
                <a:solidFill>
                  <a:srgbClr val="92D050"/>
                </a:solidFill>
              </a:rPr>
              <a:t>//</a:t>
            </a:r>
            <a:r>
              <a:rPr lang="zh-TW" altLang="en-US" dirty="0">
                <a:solidFill>
                  <a:srgbClr val="92D050"/>
                </a:solidFill>
              </a:rPr>
              <a:t> 狀態改變代表影響資料生命週期，系統的大事</a:t>
            </a:r>
            <a:br>
              <a:rPr lang="en-US" altLang="zh-TW" dirty="0">
                <a:solidFill>
                  <a:srgbClr val="92D050"/>
                </a:solidFill>
              </a:rPr>
            </a:br>
            <a:endParaRPr lang="en-US" altLang="zh-TW" dirty="0">
              <a:solidFill>
                <a:srgbClr val="92D050"/>
              </a:solidFill>
            </a:endParaRPr>
          </a:p>
          <a:p>
            <a:r>
              <a:rPr lang="zh-TW" altLang="en-US" dirty="0"/>
              <a:t>會變更資料的操作</a:t>
            </a:r>
            <a:br>
              <a:rPr lang="en-US" altLang="zh-TW" dirty="0"/>
            </a:br>
            <a:r>
              <a:rPr lang="en-US" altLang="zh-TW" dirty="0">
                <a:solidFill>
                  <a:srgbClr val="92D050"/>
                </a:solidFill>
              </a:rPr>
              <a:t>//</a:t>
            </a:r>
            <a:r>
              <a:rPr lang="zh-TW" altLang="en-US" dirty="0">
                <a:solidFill>
                  <a:srgbClr val="92D050"/>
                </a:solidFill>
              </a:rPr>
              <a:t> 狀態相關以外的資料異動，次之</a:t>
            </a:r>
            <a:br>
              <a:rPr lang="en-US" altLang="zh-TW" dirty="0">
                <a:solidFill>
                  <a:srgbClr val="92D050"/>
                </a:solidFill>
              </a:rPr>
            </a:br>
            <a:endParaRPr lang="en-US" altLang="zh-TW" dirty="0">
              <a:solidFill>
                <a:srgbClr val="92D050"/>
              </a:solidFill>
            </a:endParaRPr>
          </a:p>
          <a:p>
            <a:r>
              <a:rPr lang="zh-TW" altLang="en-US" dirty="0"/>
              <a:t>會取得機密或是個資的操作</a:t>
            </a:r>
            <a:br>
              <a:rPr lang="en-US" altLang="zh-TW" dirty="0"/>
            </a:br>
            <a:r>
              <a:rPr lang="en-US" altLang="zh-TW" dirty="0">
                <a:solidFill>
                  <a:srgbClr val="92D050"/>
                </a:solidFill>
              </a:rPr>
              <a:t>//</a:t>
            </a:r>
            <a:r>
              <a:rPr lang="zh-TW" altLang="en-US" dirty="0">
                <a:solidFill>
                  <a:srgbClr val="92D050"/>
                </a:solidFill>
              </a:rPr>
              <a:t>資訊安全，洩漏個資的大事</a:t>
            </a:r>
            <a:br>
              <a:rPr lang="en-US" altLang="zh-TW" dirty="0"/>
            </a:br>
            <a:endParaRPr lang="en-US" altLang="zh-TW" dirty="0"/>
          </a:p>
          <a:p>
            <a:r>
              <a:rPr lang="zh-TW" altLang="en-US" dirty="0"/>
              <a:t>會列舉或查詢多筆資料的操作</a:t>
            </a:r>
            <a:br>
              <a:rPr lang="en-US" altLang="zh-TW" dirty="0"/>
            </a:br>
            <a:r>
              <a:rPr lang="en-US" altLang="zh-TW" dirty="0">
                <a:solidFill>
                  <a:srgbClr val="92D050"/>
                </a:solidFill>
              </a:rPr>
              <a:t>//</a:t>
            </a:r>
            <a:r>
              <a:rPr lang="zh-TW" altLang="en-US" dirty="0">
                <a:solidFill>
                  <a:srgbClr val="92D050"/>
                </a:solidFill>
              </a:rPr>
              <a:t> 不需要指定 </a:t>
            </a:r>
            <a:r>
              <a:rPr lang="en-US" altLang="zh-TW" dirty="0">
                <a:solidFill>
                  <a:srgbClr val="92D050"/>
                </a:solidFill>
              </a:rPr>
              <a:t>ID</a:t>
            </a:r>
            <a:r>
              <a:rPr lang="zh-TW" altLang="en-US" dirty="0">
                <a:solidFill>
                  <a:srgbClr val="92D050"/>
                </a:solidFill>
              </a:rPr>
              <a:t> 就能列舉資料，會有被爬走所有會員資料的風險</a:t>
            </a:r>
            <a:br>
              <a:rPr lang="en-US" altLang="zh-TW" dirty="0"/>
            </a:br>
            <a:endParaRPr lang="en-US" altLang="zh-TW" dirty="0"/>
          </a:p>
          <a:p>
            <a:r>
              <a:rPr lang="zh-TW" altLang="en-US" dirty="0"/>
              <a:t>會明顯影響效能，鎖住系統，或造成系統無法正常服務的操作</a:t>
            </a:r>
            <a:br>
              <a:rPr lang="en-US" altLang="zh-TW" dirty="0"/>
            </a:br>
            <a:r>
              <a:rPr lang="en-US" altLang="zh-TW" dirty="0">
                <a:solidFill>
                  <a:srgbClr val="92D050"/>
                </a:solidFill>
              </a:rPr>
              <a:t>//</a:t>
            </a:r>
            <a:r>
              <a:rPr lang="zh-TW" altLang="en-US" dirty="0">
                <a:solidFill>
                  <a:srgbClr val="92D050"/>
                </a:solidFill>
              </a:rPr>
              <a:t> 會放大 </a:t>
            </a:r>
            <a:r>
              <a:rPr lang="en-US" altLang="zh-TW" dirty="0">
                <a:solidFill>
                  <a:srgbClr val="92D050"/>
                </a:solidFill>
              </a:rPr>
              <a:t>DDOS </a:t>
            </a:r>
            <a:r>
              <a:rPr lang="zh-TW" altLang="en-US" dirty="0">
                <a:solidFill>
                  <a:srgbClr val="92D050"/>
                </a:solidFill>
              </a:rPr>
              <a:t>的風險</a:t>
            </a:r>
          </a:p>
        </p:txBody>
      </p:sp>
    </p:spTree>
    <p:extLst>
      <p:ext uri="{BB962C8B-B14F-4D97-AF65-F5344CB8AC3E}">
        <p14:creationId xmlns:p14="http://schemas.microsoft.com/office/powerpoint/2010/main" val="3333850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DC5241-6557-EEF8-F3AD-5D43B29DADF2}"/>
              </a:ext>
            </a:extLst>
          </p:cNvPr>
          <p:cNvSpPr>
            <a:spLocks noGrp="1"/>
          </p:cNvSpPr>
          <p:nvPr>
            <p:ph type="title"/>
          </p:nvPr>
        </p:nvSpPr>
        <p:spPr/>
        <p:txBody>
          <a:bodyPr/>
          <a:lstStyle/>
          <a:p>
            <a:r>
              <a:rPr lang="zh-TW" altLang="en-US" dirty="0"/>
              <a:t>管制的模型</a:t>
            </a:r>
            <a:r>
              <a:rPr lang="en-US" altLang="zh-TW" dirty="0"/>
              <a:t>:</a:t>
            </a:r>
            <a:r>
              <a:rPr lang="zh-TW" altLang="en-US" dirty="0"/>
              <a:t> 車票 </a:t>
            </a:r>
            <a:r>
              <a:rPr lang="en-US" altLang="zh-TW" dirty="0"/>
              <a:t>vs </a:t>
            </a:r>
            <a:r>
              <a:rPr lang="zh-TW" altLang="en-US" dirty="0"/>
              <a:t>識別證</a:t>
            </a:r>
          </a:p>
        </p:txBody>
      </p:sp>
      <p:sp>
        <p:nvSpPr>
          <p:cNvPr id="4" name="內容版面配置區 3">
            <a:extLst>
              <a:ext uri="{FF2B5EF4-FFF2-40B4-BE49-F238E27FC236}">
                <a16:creationId xmlns:a16="http://schemas.microsoft.com/office/drawing/2014/main" id="{3BA2CD2A-8ECD-52CA-AD44-904B3F151629}"/>
              </a:ext>
            </a:extLst>
          </p:cNvPr>
          <p:cNvSpPr>
            <a:spLocks noGrp="1"/>
          </p:cNvSpPr>
          <p:nvPr>
            <p:ph sz="half" idx="1"/>
          </p:nvPr>
        </p:nvSpPr>
        <p:spPr>
          <a:xfrm>
            <a:off x="838200" y="1825625"/>
            <a:ext cx="2995749" cy="4351338"/>
          </a:xfrm>
        </p:spPr>
        <p:txBody>
          <a:bodyPr>
            <a:normAutofit/>
          </a:bodyPr>
          <a:lstStyle/>
          <a:p>
            <a:pPr marL="0" indent="0">
              <a:buNone/>
            </a:pPr>
            <a:r>
              <a:rPr lang="zh-TW" altLang="en-US" b="1" dirty="0">
                <a:solidFill>
                  <a:srgbClr val="FFFF00"/>
                </a:solidFill>
              </a:rPr>
              <a:t>車票</a:t>
            </a:r>
            <a:r>
              <a:rPr lang="en-US" altLang="zh-TW" b="1" dirty="0">
                <a:solidFill>
                  <a:srgbClr val="FFFF00"/>
                </a:solidFill>
              </a:rPr>
              <a:t>: </a:t>
            </a:r>
            <a:r>
              <a:rPr lang="zh-TW" altLang="en-US" b="1" dirty="0">
                <a:solidFill>
                  <a:srgbClr val="FFFF00"/>
                </a:solidFill>
              </a:rPr>
              <a:t>票本身標註了賦予持票者能做的事情</a:t>
            </a:r>
            <a:endParaRPr lang="en-US" altLang="zh-TW" b="1" dirty="0">
              <a:solidFill>
                <a:srgbClr val="FFFF00"/>
              </a:solidFill>
            </a:endParaRPr>
          </a:p>
          <a:p>
            <a:pPr marL="342900" indent="-342900">
              <a:buAutoNum type="arabicPeriod"/>
            </a:pPr>
            <a:r>
              <a:rPr lang="zh-TW" altLang="en-US" dirty="0"/>
              <a:t>日期、班次、座位</a:t>
            </a:r>
            <a:endParaRPr lang="en-US" altLang="zh-TW" dirty="0"/>
          </a:p>
          <a:p>
            <a:pPr marL="342900" indent="-342900">
              <a:buAutoNum type="arabicPeriod"/>
            </a:pPr>
            <a:r>
              <a:rPr lang="zh-TW" altLang="en-US" dirty="0"/>
              <a:t>進站、出站</a:t>
            </a:r>
            <a:endParaRPr lang="en-US" altLang="zh-TW" dirty="0"/>
          </a:p>
          <a:p>
            <a:pPr marL="342900" indent="-342900">
              <a:buAutoNum type="arabicPeriod"/>
            </a:pPr>
            <a:r>
              <a:rPr lang="en-US" altLang="zh-TW" dirty="0">
                <a:solidFill>
                  <a:srgbClr val="92D050"/>
                </a:solidFill>
              </a:rPr>
              <a:t>//</a:t>
            </a:r>
            <a:r>
              <a:rPr lang="zh-TW" altLang="en-US" dirty="0">
                <a:solidFill>
                  <a:srgbClr val="92D050"/>
                </a:solidFill>
              </a:rPr>
              <a:t> 保佑</a:t>
            </a:r>
            <a:endParaRPr lang="en-US" altLang="zh-TW" dirty="0">
              <a:solidFill>
                <a:srgbClr val="92D050"/>
              </a:solidFill>
            </a:endParaRPr>
          </a:p>
          <a:p>
            <a:pPr marL="342900" indent="-342900">
              <a:buAutoNum type="arabicPeriod"/>
            </a:pPr>
            <a:endParaRPr lang="en-US" altLang="zh-TW" dirty="0"/>
          </a:p>
          <a:p>
            <a:pPr marL="0" indent="0">
              <a:buNone/>
            </a:pPr>
            <a:endParaRPr lang="en-US" altLang="zh-TW" dirty="0"/>
          </a:p>
          <a:p>
            <a:pPr marL="0" indent="0">
              <a:buNone/>
            </a:pPr>
            <a:r>
              <a:rPr lang="zh-TW" altLang="en-US" dirty="0"/>
              <a:t>任何人拿到這張票，就可以搭這班車。憑車票能做的事情早已經印在票券本身。票券本身內建基本的防偽 </a:t>
            </a:r>
            <a:r>
              <a:rPr lang="en-US" altLang="zh-TW" dirty="0"/>
              <a:t>(</a:t>
            </a:r>
            <a:r>
              <a:rPr lang="zh-TW" altLang="en-US" dirty="0"/>
              <a:t>蓋章</a:t>
            </a:r>
            <a:r>
              <a:rPr lang="en-US" altLang="zh-TW" dirty="0"/>
              <a:t>) </a:t>
            </a:r>
            <a:r>
              <a:rPr lang="zh-TW" altLang="en-US" dirty="0"/>
              <a:t>及銷毀 </a:t>
            </a:r>
            <a:r>
              <a:rPr lang="en-US" altLang="zh-TW" dirty="0"/>
              <a:t>(</a:t>
            </a:r>
            <a:r>
              <a:rPr lang="zh-TW" altLang="en-US" dirty="0"/>
              <a:t>打孔</a:t>
            </a:r>
            <a:r>
              <a:rPr lang="en-US" altLang="zh-TW" dirty="0"/>
              <a:t>) </a:t>
            </a:r>
            <a:r>
              <a:rPr lang="zh-TW" altLang="en-US" dirty="0"/>
              <a:t>機制預防過度使用。</a:t>
            </a:r>
          </a:p>
        </p:txBody>
      </p:sp>
      <p:sp>
        <p:nvSpPr>
          <p:cNvPr id="5" name="內容版面配置區 4">
            <a:extLst>
              <a:ext uri="{FF2B5EF4-FFF2-40B4-BE49-F238E27FC236}">
                <a16:creationId xmlns:a16="http://schemas.microsoft.com/office/drawing/2014/main" id="{DFBFEBEC-A570-1A65-844D-A9D88B3A4515}"/>
              </a:ext>
            </a:extLst>
          </p:cNvPr>
          <p:cNvSpPr>
            <a:spLocks noGrp="1"/>
          </p:cNvSpPr>
          <p:nvPr>
            <p:ph sz="half" idx="2"/>
          </p:nvPr>
        </p:nvSpPr>
        <p:spPr>
          <a:xfrm>
            <a:off x="6172200" y="1825625"/>
            <a:ext cx="3350623" cy="4351338"/>
          </a:xfrm>
        </p:spPr>
        <p:txBody>
          <a:bodyPr>
            <a:normAutofit/>
          </a:bodyPr>
          <a:lstStyle/>
          <a:p>
            <a:pPr marL="0" indent="0">
              <a:buNone/>
            </a:pPr>
            <a:r>
              <a:rPr lang="zh-TW" altLang="en-US" b="1" dirty="0">
                <a:solidFill>
                  <a:srgbClr val="FFFF00"/>
                </a:solidFill>
              </a:rPr>
              <a:t>識別證</a:t>
            </a:r>
            <a:r>
              <a:rPr lang="en-US" altLang="zh-TW" b="1" dirty="0">
                <a:solidFill>
                  <a:srgbClr val="FFFF00"/>
                </a:solidFill>
              </a:rPr>
              <a:t>: </a:t>
            </a:r>
            <a:r>
              <a:rPr lang="zh-TW" altLang="en-US" b="1" dirty="0">
                <a:solidFill>
                  <a:srgbClr val="FFFF00"/>
                </a:solidFill>
              </a:rPr>
              <a:t>票券本身證明了持有者的身分</a:t>
            </a:r>
            <a:endParaRPr lang="en-US" altLang="zh-TW" b="1" dirty="0">
              <a:solidFill>
                <a:srgbClr val="FFFF00"/>
              </a:solidFill>
            </a:endParaRPr>
          </a:p>
          <a:p>
            <a:pPr marL="342900" indent="-342900">
              <a:buAutoNum type="arabicPeriod"/>
            </a:pPr>
            <a:r>
              <a:rPr lang="zh-TW" altLang="en-US" dirty="0"/>
              <a:t>日期</a:t>
            </a:r>
            <a:endParaRPr lang="en-US" altLang="zh-TW" dirty="0"/>
          </a:p>
          <a:p>
            <a:pPr marL="342900" indent="-342900">
              <a:buAutoNum type="arabicPeriod"/>
            </a:pPr>
            <a:r>
              <a:rPr lang="zh-TW" altLang="en-US" dirty="0"/>
              <a:t>持有者</a:t>
            </a:r>
            <a:endParaRPr lang="en-US" altLang="zh-TW" dirty="0"/>
          </a:p>
          <a:p>
            <a:pPr marL="0" indent="0">
              <a:buNone/>
            </a:pPr>
            <a:r>
              <a:rPr lang="en-US" altLang="zh-TW" dirty="0">
                <a:solidFill>
                  <a:srgbClr val="92D050"/>
                </a:solidFill>
              </a:rPr>
              <a:t>//</a:t>
            </a:r>
            <a:r>
              <a:rPr lang="zh-TW" altLang="en-US" dirty="0">
                <a:solidFill>
                  <a:srgbClr val="92D050"/>
                </a:solidFill>
              </a:rPr>
              <a:t> 任何人拿到這張識別證，就會有人跪著找你拍照 </a:t>
            </a:r>
            <a:r>
              <a:rPr lang="en-US" altLang="zh-TW" dirty="0">
                <a:solidFill>
                  <a:srgbClr val="92D050"/>
                </a:solidFill>
              </a:rPr>
              <a:t>(</a:t>
            </a:r>
            <a:r>
              <a:rPr lang="zh-TW" altLang="en-US" dirty="0">
                <a:solidFill>
                  <a:srgbClr val="92D050"/>
                </a:solidFill>
              </a:rPr>
              <a:t>並沒有</a:t>
            </a:r>
            <a:r>
              <a:rPr lang="en-US" altLang="zh-TW" dirty="0">
                <a:solidFill>
                  <a:srgbClr val="92D050"/>
                </a:solidFill>
              </a:rPr>
              <a:t>)</a:t>
            </a:r>
          </a:p>
          <a:p>
            <a:pPr marL="0" indent="0">
              <a:buNone/>
            </a:pPr>
            <a:endParaRPr lang="en-US" altLang="zh-TW" dirty="0"/>
          </a:p>
          <a:p>
            <a:pPr marL="0" indent="0">
              <a:buNone/>
            </a:pPr>
            <a:r>
              <a:rPr lang="zh-TW" altLang="en-US" dirty="0"/>
              <a:t>憑識別證，能做什麼事情，取決於提供服務的那端自行決定。識別證本身內建防偽機制 </a:t>
            </a:r>
            <a:r>
              <a:rPr lang="en-US" altLang="zh-TW" dirty="0"/>
              <a:t>(</a:t>
            </a:r>
            <a:r>
              <a:rPr lang="zh-TW" altLang="en-US" dirty="0"/>
              <a:t>晶片</a:t>
            </a:r>
            <a:r>
              <a:rPr lang="en-US" altLang="zh-TW" dirty="0"/>
              <a:t>)</a:t>
            </a:r>
            <a:r>
              <a:rPr lang="zh-TW" altLang="en-US" dirty="0"/>
              <a:t>，供提供服務的那端驗證真偽。</a:t>
            </a:r>
          </a:p>
        </p:txBody>
      </p:sp>
      <p:pic>
        <p:nvPicPr>
          <p:cNvPr id="7170" name="Picture 2">
            <a:extLst>
              <a:ext uri="{FF2B5EF4-FFF2-40B4-BE49-F238E27FC236}">
                <a16:creationId xmlns:a16="http://schemas.microsoft.com/office/drawing/2014/main" id="{B152BF00-6AAF-4758-E87B-66FA2E0D1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0845" y="1690688"/>
            <a:ext cx="1955043" cy="3506803"/>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160E8C94-2736-78FF-8563-011056AE985B}"/>
              </a:ext>
            </a:extLst>
          </p:cNvPr>
          <p:cNvPicPr>
            <a:picLocks noChangeAspect="1"/>
          </p:cNvPicPr>
          <p:nvPr/>
        </p:nvPicPr>
        <p:blipFill rotWithShape="1">
          <a:blip r:embed="rId3"/>
          <a:srcRect l="2003" t="2667" r="2001" b="2380"/>
          <a:stretch/>
        </p:blipFill>
        <p:spPr>
          <a:xfrm>
            <a:off x="9588137" y="1825625"/>
            <a:ext cx="2342608" cy="3371866"/>
          </a:xfrm>
          <a:prstGeom prst="rect">
            <a:avLst/>
          </a:prstGeom>
        </p:spPr>
      </p:pic>
      <p:cxnSp>
        <p:nvCxnSpPr>
          <p:cNvPr id="9" name="直線接點 8">
            <a:extLst>
              <a:ext uri="{FF2B5EF4-FFF2-40B4-BE49-F238E27FC236}">
                <a16:creationId xmlns:a16="http://schemas.microsoft.com/office/drawing/2014/main" id="{9CC61F4C-26B7-1B86-CF2E-9124D7C7584D}"/>
              </a:ext>
            </a:extLst>
          </p:cNvPr>
          <p:cNvCxnSpPr>
            <a:cxnSpLocks/>
          </p:cNvCxnSpPr>
          <p:nvPr/>
        </p:nvCxnSpPr>
        <p:spPr>
          <a:xfrm>
            <a:off x="6050283" y="1690688"/>
            <a:ext cx="0" cy="401124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45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7B2826-35D2-493A-F2FD-3A4E6C613BC3}"/>
              </a:ext>
            </a:extLst>
          </p:cNvPr>
          <p:cNvSpPr>
            <a:spLocks noGrp="1"/>
          </p:cNvSpPr>
          <p:nvPr>
            <p:ph type="title"/>
          </p:nvPr>
        </p:nvSpPr>
        <p:spPr/>
        <p:txBody>
          <a:bodyPr/>
          <a:lstStyle/>
          <a:p>
            <a:r>
              <a:rPr lang="zh-TW" altLang="en-US" dirty="0"/>
              <a:t>如何定義 </a:t>
            </a:r>
            <a:r>
              <a:rPr lang="en-US" altLang="zh-TW" dirty="0"/>
              <a:t>"</a:t>
            </a:r>
            <a:r>
              <a:rPr lang="zh-TW" altLang="en-US" dirty="0"/>
              <a:t>能做</a:t>
            </a:r>
            <a:r>
              <a:rPr lang="en-US" altLang="zh-TW" dirty="0"/>
              <a:t>" </a:t>
            </a:r>
            <a:r>
              <a:rPr lang="zh-TW" altLang="en-US" dirty="0"/>
              <a:t>的事情</a:t>
            </a:r>
            <a:r>
              <a:rPr lang="en-US" altLang="zh-TW" dirty="0"/>
              <a:t>?</a:t>
            </a:r>
            <a:endParaRPr lang="zh-TW" altLang="en-US" dirty="0"/>
          </a:p>
        </p:txBody>
      </p:sp>
      <p:sp>
        <p:nvSpPr>
          <p:cNvPr id="5" name="內容版面配置區 4">
            <a:extLst>
              <a:ext uri="{FF2B5EF4-FFF2-40B4-BE49-F238E27FC236}">
                <a16:creationId xmlns:a16="http://schemas.microsoft.com/office/drawing/2014/main" id="{ECDCFE83-46EF-ADE0-0750-1002ACDC68CF}"/>
              </a:ext>
            </a:extLst>
          </p:cNvPr>
          <p:cNvSpPr>
            <a:spLocks noGrp="1"/>
          </p:cNvSpPr>
          <p:nvPr>
            <p:ph sz="half" idx="2"/>
          </p:nvPr>
        </p:nvSpPr>
        <p:spPr/>
        <p:txBody>
          <a:bodyPr/>
          <a:lstStyle/>
          <a:p>
            <a:pPr marL="0" indent="0">
              <a:buNone/>
            </a:pPr>
            <a:r>
              <a:rPr lang="zh-TW" altLang="en-US" dirty="0"/>
              <a:t>判定授權的結果，需要三個維度的資訊</a:t>
            </a:r>
            <a:r>
              <a:rPr lang="en-US" altLang="zh-TW" dirty="0"/>
              <a:t>:</a:t>
            </a:r>
          </a:p>
          <a:p>
            <a:pPr marL="0" indent="0">
              <a:buNone/>
            </a:pPr>
            <a:endParaRPr lang="en-US" altLang="zh-TW" dirty="0"/>
          </a:p>
          <a:p>
            <a:pPr marL="342900" indent="-342900">
              <a:buAutoNum type="arabicPeriod"/>
            </a:pPr>
            <a:r>
              <a:rPr lang="zh-TW" altLang="en-US" dirty="0"/>
              <a:t>你是誰</a:t>
            </a:r>
            <a:r>
              <a:rPr lang="en-US" altLang="zh-TW" dirty="0"/>
              <a:t>?</a:t>
            </a:r>
            <a:r>
              <a:rPr lang="zh-TW" altLang="en-US" dirty="0"/>
              <a:t> </a:t>
            </a:r>
            <a:r>
              <a:rPr lang="en-US" altLang="zh-TW" dirty="0"/>
              <a:t>(</a:t>
            </a:r>
            <a:r>
              <a:rPr lang="zh-TW" altLang="en-US" dirty="0"/>
              <a:t>應該來自 </a:t>
            </a:r>
            <a:r>
              <a:rPr lang="en-US" altLang="zh-TW" dirty="0"/>
              <a:t>API-KEY, Cert, Session)</a:t>
            </a:r>
          </a:p>
          <a:p>
            <a:pPr marL="342900" indent="-342900">
              <a:buAutoNum type="arabicPeriod"/>
            </a:pPr>
            <a:r>
              <a:rPr lang="zh-TW" altLang="en-US" dirty="0"/>
              <a:t>你要做什麼</a:t>
            </a:r>
            <a:r>
              <a:rPr lang="en-US" altLang="zh-TW" dirty="0"/>
              <a:t>?</a:t>
            </a:r>
            <a:r>
              <a:rPr lang="zh-TW" altLang="en-US" dirty="0"/>
              <a:t> </a:t>
            </a:r>
            <a:r>
              <a:rPr lang="en-US" altLang="zh-TW" dirty="0"/>
              <a:t>(</a:t>
            </a:r>
            <a:r>
              <a:rPr lang="zh-TW" altLang="en-US" dirty="0"/>
              <a:t>來自你要執行的動作</a:t>
            </a:r>
            <a:r>
              <a:rPr lang="en-US" altLang="zh-TW" dirty="0"/>
              <a:t>)</a:t>
            </a:r>
          </a:p>
          <a:p>
            <a:pPr marL="342900" indent="-342900">
              <a:buAutoNum type="arabicPeriod"/>
            </a:pPr>
            <a:r>
              <a:rPr lang="zh-TW" altLang="en-US" dirty="0"/>
              <a:t>安全規則 </a:t>
            </a:r>
            <a:r>
              <a:rPr lang="en-US" altLang="zh-TW" dirty="0"/>
              <a:t>(</a:t>
            </a:r>
            <a:r>
              <a:rPr lang="zh-TW" altLang="en-US" dirty="0"/>
              <a:t>符合什麼條件能做什麼事</a:t>
            </a:r>
            <a:r>
              <a:rPr lang="en-US" altLang="zh-TW" dirty="0"/>
              <a:t>)</a:t>
            </a:r>
          </a:p>
          <a:p>
            <a:pPr marL="342900" indent="-342900">
              <a:buAutoNum type="arabicPeriod"/>
            </a:pPr>
            <a:endParaRPr lang="en-US" altLang="zh-TW" dirty="0"/>
          </a:p>
          <a:p>
            <a:pPr marL="0" indent="0">
              <a:buNone/>
            </a:pPr>
            <a:r>
              <a:rPr lang="zh-TW" altLang="en-US" dirty="0"/>
              <a:t>三方資訊匯集，才能決定是否放行。資訊過度集中某一個維度會造成運算困難 </a:t>
            </a:r>
            <a:r>
              <a:rPr lang="en-US" altLang="zh-TW" dirty="0"/>
              <a:t>(</a:t>
            </a:r>
            <a:r>
              <a:rPr lang="zh-TW" altLang="en-US" dirty="0"/>
              <a:t>例如全部集中在資料庫</a:t>
            </a:r>
            <a:r>
              <a:rPr lang="en-US" altLang="zh-TW" dirty="0"/>
              <a:t>)</a:t>
            </a:r>
          </a:p>
          <a:p>
            <a:pPr marL="0" indent="0">
              <a:buNone/>
            </a:pPr>
            <a:endParaRPr lang="en-US" altLang="zh-TW" dirty="0"/>
          </a:p>
          <a:p>
            <a:pPr marL="0" indent="0">
              <a:buNone/>
            </a:pPr>
            <a:r>
              <a:rPr lang="zh-TW" altLang="en-US" dirty="0"/>
              <a:t>業界廣為運用的做法是</a:t>
            </a:r>
            <a:r>
              <a:rPr lang="en-US" altLang="zh-TW" dirty="0"/>
              <a:t>:</a:t>
            </a:r>
            <a:r>
              <a:rPr lang="zh-TW" altLang="en-US" dirty="0"/>
              <a:t> </a:t>
            </a:r>
            <a:r>
              <a:rPr lang="en-US" altLang="zh-TW" dirty="0"/>
              <a:t>API SCOPE</a:t>
            </a:r>
            <a:br>
              <a:rPr lang="en-US" altLang="zh-TW" dirty="0"/>
            </a:br>
            <a:r>
              <a:rPr lang="en-US" altLang="zh-TW" dirty="0"/>
              <a:t>(</a:t>
            </a:r>
            <a:r>
              <a:rPr lang="zh-TW" altLang="en-US" dirty="0"/>
              <a:t>原理同 </a:t>
            </a:r>
            <a:r>
              <a:rPr lang="en-US" altLang="zh-TW" dirty="0"/>
              <a:t>RBAC, Role Based Access Control)</a:t>
            </a:r>
            <a:endParaRPr lang="zh-TW" altLang="en-US" dirty="0"/>
          </a:p>
        </p:txBody>
      </p:sp>
      <p:sp>
        <p:nvSpPr>
          <p:cNvPr id="6" name="橢圓 5">
            <a:extLst>
              <a:ext uri="{FF2B5EF4-FFF2-40B4-BE49-F238E27FC236}">
                <a16:creationId xmlns:a16="http://schemas.microsoft.com/office/drawing/2014/main" id="{D17FD26C-A8AB-F322-0555-263664A2B42E}"/>
              </a:ext>
            </a:extLst>
          </p:cNvPr>
          <p:cNvSpPr/>
          <p:nvPr/>
        </p:nvSpPr>
        <p:spPr>
          <a:xfrm>
            <a:off x="2880360" y="1825625"/>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WHO</a:t>
            </a:r>
          </a:p>
          <a:p>
            <a:pPr algn="ctr"/>
            <a:r>
              <a:rPr lang="en-US" altLang="zh-TW" sz="1200" dirty="0"/>
              <a:t>Are You?</a:t>
            </a:r>
            <a:endParaRPr lang="zh-TW" altLang="en-US" sz="1200" dirty="0"/>
          </a:p>
        </p:txBody>
      </p:sp>
      <p:sp>
        <p:nvSpPr>
          <p:cNvPr id="7" name="橢圓 6">
            <a:extLst>
              <a:ext uri="{FF2B5EF4-FFF2-40B4-BE49-F238E27FC236}">
                <a16:creationId xmlns:a16="http://schemas.microsoft.com/office/drawing/2014/main" id="{92213DA5-A804-E8DC-189B-730CB1A96CE5}"/>
              </a:ext>
            </a:extLst>
          </p:cNvPr>
          <p:cNvSpPr/>
          <p:nvPr/>
        </p:nvSpPr>
        <p:spPr>
          <a:xfrm>
            <a:off x="2880360" y="3576751"/>
            <a:ext cx="1162594" cy="1097280"/>
          </a:xfrm>
          <a:prstGeom prst="ellipse">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rgbClr val="FFFF00"/>
                </a:solidFill>
              </a:rPr>
              <a:t>Security Systems</a:t>
            </a:r>
            <a:endParaRPr lang="zh-TW" altLang="en-US" sz="1400" b="1" dirty="0">
              <a:solidFill>
                <a:srgbClr val="FFFF00"/>
              </a:solidFill>
            </a:endParaRPr>
          </a:p>
        </p:txBody>
      </p:sp>
      <p:sp>
        <p:nvSpPr>
          <p:cNvPr id="8" name="橢圓 7">
            <a:extLst>
              <a:ext uri="{FF2B5EF4-FFF2-40B4-BE49-F238E27FC236}">
                <a16:creationId xmlns:a16="http://schemas.microsoft.com/office/drawing/2014/main" id="{AA7173A2-8ABC-B0DB-32ED-A10A966EED41}"/>
              </a:ext>
            </a:extLst>
          </p:cNvPr>
          <p:cNvSpPr/>
          <p:nvPr/>
        </p:nvSpPr>
        <p:spPr>
          <a:xfrm>
            <a:off x="1018903"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WHAT</a:t>
            </a:r>
          </a:p>
          <a:p>
            <a:pPr algn="ctr"/>
            <a:r>
              <a:rPr lang="en-US" altLang="zh-TW" sz="1200" dirty="0"/>
              <a:t>You Do?</a:t>
            </a:r>
            <a:endParaRPr lang="zh-TW" altLang="en-US" sz="1200" dirty="0"/>
          </a:p>
        </p:txBody>
      </p:sp>
      <p:sp>
        <p:nvSpPr>
          <p:cNvPr id="9" name="橢圓 8">
            <a:extLst>
              <a:ext uri="{FF2B5EF4-FFF2-40B4-BE49-F238E27FC236}">
                <a16:creationId xmlns:a16="http://schemas.microsoft.com/office/drawing/2014/main" id="{43D9BE06-592E-42B3-2898-D734BAACE5EE}"/>
              </a:ext>
            </a:extLst>
          </p:cNvPr>
          <p:cNvSpPr/>
          <p:nvPr/>
        </p:nvSpPr>
        <p:spPr>
          <a:xfrm>
            <a:off x="4857207"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Security Rules</a:t>
            </a:r>
            <a:endParaRPr lang="zh-TW" altLang="en-US" sz="1400" dirty="0"/>
          </a:p>
        </p:txBody>
      </p:sp>
      <p:cxnSp>
        <p:nvCxnSpPr>
          <p:cNvPr id="13" name="直線單箭頭接點 12">
            <a:extLst>
              <a:ext uri="{FF2B5EF4-FFF2-40B4-BE49-F238E27FC236}">
                <a16:creationId xmlns:a16="http://schemas.microsoft.com/office/drawing/2014/main" id="{21ADF9D4-FB8A-3824-EE3C-BBC2B722EC90}"/>
              </a:ext>
            </a:extLst>
          </p:cNvPr>
          <p:cNvCxnSpPr>
            <a:stCxn id="6" idx="4"/>
            <a:endCxn id="7" idx="0"/>
          </p:cNvCxnSpPr>
          <p:nvPr/>
        </p:nvCxnSpPr>
        <p:spPr>
          <a:xfrm>
            <a:off x="3461657" y="2922905"/>
            <a:ext cx="0" cy="653846"/>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70E26150-434D-4E86-BBA4-C8FE9B2A26C0}"/>
              </a:ext>
            </a:extLst>
          </p:cNvPr>
          <p:cNvCxnSpPr>
            <a:cxnSpLocks/>
            <a:stCxn id="8" idx="7"/>
          </p:cNvCxnSpPr>
          <p:nvPr/>
        </p:nvCxnSpPr>
        <p:spPr>
          <a:xfrm flipV="1">
            <a:off x="2011239" y="4415246"/>
            <a:ext cx="917017" cy="569701"/>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4D3FFDE-B8F0-97DF-10BB-26D363E2E2E6}"/>
              </a:ext>
            </a:extLst>
          </p:cNvPr>
          <p:cNvCxnSpPr>
            <a:cxnSpLocks/>
          </p:cNvCxnSpPr>
          <p:nvPr/>
        </p:nvCxnSpPr>
        <p:spPr>
          <a:xfrm flipH="1" flipV="1">
            <a:off x="3977640" y="4415246"/>
            <a:ext cx="992777" cy="698863"/>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25BC20E2-7F35-29F1-0ED4-7C93FB3B8B6E}"/>
              </a:ext>
            </a:extLst>
          </p:cNvPr>
          <p:cNvSpPr txBox="1"/>
          <p:nvPr/>
        </p:nvSpPr>
        <p:spPr>
          <a:xfrm>
            <a:off x="449502" y="2040278"/>
            <a:ext cx="2430858" cy="830997"/>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來自認證系統，證明你的身分</a:t>
            </a:r>
            <a:r>
              <a:rPr lang="en-US" altLang="zh-TW" sz="1200" dirty="0">
                <a:solidFill>
                  <a:schemeClr val="bg1"/>
                </a:solidFill>
                <a:latin typeface="微軟正黑體" panose="020B0604030504040204" pitchFamily="34" charset="-120"/>
                <a:ea typeface="微軟正黑體" panose="020B0604030504040204" pitchFamily="34" charset="-120"/>
              </a:rPr>
              <a:t>:</a:t>
            </a:r>
          </a:p>
          <a:p>
            <a:pPr marL="171450" indent="-171450">
              <a:buFontTx/>
              <a:buChar char="-"/>
            </a:pPr>
            <a:r>
              <a:rPr lang="zh-TW" altLang="en-US" sz="1200" dirty="0">
                <a:solidFill>
                  <a:schemeClr val="bg1"/>
                </a:solidFill>
                <a:latin typeface="微軟正黑體" panose="020B0604030504040204" pitchFamily="34" charset="-120"/>
                <a:ea typeface="微軟正黑體" panose="020B0604030504040204" pitchFamily="34" charset="-120"/>
              </a:rPr>
              <a:t>登入 </a:t>
            </a:r>
            <a:r>
              <a:rPr lang="en-US" altLang="zh-TW" sz="1200" dirty="0">
                <a:solidFill>
                  <a:schemeClr val="bg1"/>
                </a:solidFill>
                <a:latin typeface="微軟正黑體" panose="020B0604030504040204" pitchFamily="34" charset="-120"/>
                <a:ea typeface="微軟正黑體" panose="020B0604030504040204" pitchFamily="34" charset="-120"/>
              </a:rPr>
              <a:t>/ Session</a:t>
            </a:r>
          </a:p>
          <a:p>
            <a:pPr marL="171450" indent="-171450">
              <a:buFontTx/>
              <a:buChar char="-"/>
            </a:pPr>
            <a:r>
              <a:rPr lang="en-US" altLang="zh-TW" sz="1200" dirty="0">
                <a:solidFill>
                  <a:schemeClr val="bg1"/>
                </a:solidFill>
                <a:latin typeface="微軟正黑體" panose="020B0604030504040204" pitchFamily="34" charset="-120"/>
                <a:ea typeface="微軟正黑體" panose="020B0604030504040204" pitchFamily="34" charset="-120"/>
              </a:rPr>
              <a:t>API Key</a:t>
            </a:r>
          </a:p>
          <a:p>
            <a:pPr marL="171450" indent="-171450">
              <a:buFontTx/>
              <a:buChar char="-"/>
            </a:pPr>
            <a:r>
              <a:rPr lang="en-US" altLang="zh-TW" sz="1200" dirty="0">
                <a:solidFill>
                  <a:schemeClr val="bg1"/>
                </a:solidFill>
                <a:latin typeface="微軟正黑體" panose="020B0604030504040204" pitchFamily="34" charset="-120"/>
                <a:ea typeface="微軟正黑體" panose="020B0604030504040204" pitchFamily="34" charset="-120"/>
              </a:rPr>
              <a:t>Access Token</a:t>
            </a:r>
            <a:r>
              <a:rPr lang="zh-TW" altLang="en-US" sz="1200" dirty="0">
                <a:solidFill>
                  <a:schemeClr val="bg1"/>
                </a:solidFill>
                <a:latin typeface="微軟正黑體" panose="020B0604030504040204" pitchFamily="34" charset="-120"/>
                <a:ea typeface="微軟正黑體" panose="020B0604030504040204" pitchFamily="34" charset="-120"/>
              </a:rPr>
              <a:t> </a:t>
            </a:r>
            <a:r>
              <a:rPr lang="en-US" altLang="zh-TW" sz="1200" dirty="0">
                <a:solidFill>
                  <a:schemeClr val="bg1"/>
                </a:solidFill>
                <a:latin typeface="微軟正黑體" panose="020B0604030504040204" pitchFamily="34" charset="-120"/>
                <a:ea typeface="微軟正黑體" panose="020B0604030504040204" pitchFamily="34" charset="-120"/>
              </a:rPr>
              <a:t>or Certification</a:t>
            </a:r>
          </a:p>
        </p:txBody>
      </p:sp>
      <p:sp>
        <p:nvSpPr>
          <p:cNvPr id="23" name="文字方塊 22">
            <a:extLst>
              <a:ext uri="{FF2B5EF4-FFF2-40B4-BE49-F238E27FC236}">
                <a16:creationId xmlns:a16="http://schemas.microsoft.com/office/drawing/2014/main" id="{ECB121B9-95B8-79F7-2964-E697135BE403}"/>
              </a:ext>
            </a:extLst>
          </p:cNvPr>
          <p:cNvSpPr txBox="1"/>
          <p:nvPr/>
        </p:nvSpPr>
        <p:spPr>
          <a:xfrm>
            <a:off x="456033" y="5960760"/>
            <a:ext cx="2144690" cy="646331"/>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來自你想要使用的功能</a:t>
            </a:r>
            <a:r>
              <a:rPr lang="en-US" altLang="zh-TW" sz="1200" dirty="0">
                <a:solidFill>
                  <a:schemeClr val="bg1"/>
                </a:solidFill>
                <a:latin typeface="微軟正黑體" panose="020B0604030504040204" pitchFamily="34" charset="-120"/>
                <a:ea typeface="微軟正黑體" panose="020B0604030504040204" pitchFamily="34" charset="-120"/>
              </a:rPr>
              <a:t>:</a:t>
            </a:r>
          </a:p>
          <a:p>
            <a:pPr marL="171450" indent="-171450">
              <a:buFontTx/>
              <a:buChar char="-"/>
            </a:pPr>
            <a:r>
              <a:rPr lang="zh-TW" altLang="en-US" sz="1200" dirty="0">
                <a:solidFill>
                  <a:schemeClr val="bg1"/>
                </a:solidFill>
                <a:latin typeface="微軟正黑體" panose="020B0604030504040204" pitchFamily="34" charset="-120"/>
                <a:ea typeface="微軟正黑體" panose="020B0604030504040204" pitchFamily="34" charset="-120"/>
              </a:rPr>
              <a:t>功能選單 </a:t>
            </a:r>
            <a:r>
              <a:rPr lang="en-US" altLang="zh-TW" sz="1200" dirty="0">
                <a:solidFill>
                  <a:schemeClr val="bg1"/>
                </a:solidFill>
                <a:latin typeface="微軟正黑體" panose="020B0604030504040204" pitchFamily="34" charset="-120"/>
                <a:ea typeface="微軟正黑體" panose="020B0604030504040204" pitchFamily="34" charset="-120"/>
              </a:rPr>
              <a:t>ID</a:t>
            </a:r>
          </a:p>
          <a:p>
            <a:pPr marL="171450" indent="-171450">
              <a:buFontTx/>
              <a:buChar char="-"/>
            </a:pPr>
            <a:r>
              <a:rPr lang="zh-TW" altLang="en-US" sz="1200" dirty="0">
                <a:solidFill>
                  <a:schemeClr val="bg1"/>
                </a:solidFill>
                <a:latin typeface="微軟正黑體" panose="020B0604030504040204" pitchFamily="34" charset="-120"/>
                <a:ea typeface="微軟正黑體" panose="020B0604030504040204" pitchFamily="34" charset="-120"/>
              </a:rPr>
              <a:t>資源 </a:t>
            </a:r>
            <a:r>
              <a:rPr lang="en-US" altLang="zh-TW" sz="1200" dirty="0">
                <a:solidFill>
                  <a:schemeClr val="bg1"/>
                </a:solidFill>
                <a:latin typeface="微軟正黑體" panose="020B0604030504040204" pitchFamily="34" charset="-120"/>
                <a:ea typeface="微軟正黑體" panose="020B0604030504040204" pitchFamily="34" charset="-120"/>
              </a:rPr>
              <a:t>(Resource, Entity) ID</a:t>
            </a:r>
          </a:p>
        </p:txBody>
      </p:sp>
      <p:sp>
        <p:nvSpPr>
          <p:cNvPr id="24" name="文字方塊 23">
            <a:extLst>
              <a:ext uri="{FF2B5EF4-FFF2-40B4-BE49-F238E27FC236}">
                <a16:creationId xmlns:a16="http://schemas.microsoft.com/office/drawing/2014/main" id="{A4CF6CB6-ED70-85E4-96DC-D93249B93542}"/>
              </a:ext>
            </a:extLst>
          </p:cNvPr>
          <p:cNvSpPr txBox="1"/>
          <p:nvPr/>
        </p:nvSpPr>
        <p:spPr>
          <a:xfrm>
            <a:off x="4296513" y="5960760"/>
            <a:ext cx="2398092" cy="646331"/>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來自系統的安全設定</a:t>
            </a:r>
            <a:r>
              <a:rPr lang="en-US" altLang="zh-TW" sz="1200" dirty="0">
                <a:solidFill>
                  <a:schemeClr val="bg1"/>
                </a:solidFill>
                <a:latin typeface="微軟正黑體" panose="020B0604030504040204" pitchFamily="34" charset="-120"/>
                <a:ea typeface="微軟正黑體" panose="020B0604030504040204" pitchFamily="34" charset="-120"/>
              </a:rPr>
              <a:t>:</a:t>
            </a:r>
          </a:p>
          <a:p>
            <a:pPr marL="171450" indent="-171450">
              <a:buFontTx/>
              <a:buChar char="-"/>
            </a:pPr>
            <a:r>
              <a:rPr lang="zh-TW" altLang="en-US" sz="1200" dirty="0">
                <a:solidFill>
                  <a:schemeClr val="bg1"/>
                </a:solidFill>
                <a:latin typeface="微軟正黑體" panose="020B0604030504040204" pitchFamily="34" charset="-120"/>
                <a:ea typeface="微軟正黑體" panose="020B0604030504040204" pitchFamily="34" charset="-120"/>
              </a:rPr>
              <a:t>例如</a:t>
            </a:r>
            <a:r>
              <a:rPr lang="en-US" altLang="zh-TW" sz="1200" dirty="0">
                <a:solidFill>
                  <a:schemeClr val="bg1"/>
                </a:solidFill>
                <a:latin typeface="微軟正黑體" panose="020B0604030504040204" pitchFamily="34" charset="-120"/>
                <a:ea typeface="微軟正黑體" panose="020B0604030504040204" pitchFamily="34" charset="-120"/>
              </a:rPr>
              <a:t>: </a:t>
            </a:r>
            <a:r>
              <a:rPr lang="zh-TW" altLang="en-US" sz="1200" dirty="0">
                <a:solidFill>
                  <a:schemeClr val="bg1"/>
                </a:solidFill>
                <a:latin typeface="微軟正黑體" panose="020B0604030504040204" pitchFamily="34" charset="-120"/>
                <a:ea typeface="微軟正黑體" panose="020B0604030504040204" pitchFamily="34" charset="-120"/>
              </a:rPr>
              <a:t>角色 </a:t>
            </a:r>
            <a:r>
              <a:rPr lang="en-US" altLang="zh-TW" sz="1200" dirty="0">
                <a:solidFill>
                  <a:schemeClr val="bg1"/>
                </a:solidFill>
                <a:latin typeface="微軟正黑體" panose="020B0604030504040204" pitchFamily="34" charset="-120"/>
                <a:ea typeface="微軟正黑體" panose="020B0604030504040204" pitchFamily="34" charset="-120"/>
              </a:rPr>
              <a:t>+</a:t>
            </a:r>
            <a:r>
              <a:rPr lang="zh-TW" altLang="en-US" sz="1200" dirty="0">
                <a:solidFill>
                  <a:schemeClr val="bg1"/>
                </a:solidFill>
                <a:latin typeface="微軟正黑體" panose="020B0604030504040204" pitchFamily="34" charset="-120"/>
                <a:ea typeface="微軟正黑體" panose="020B0604030504040204" pitchFamily="34" charset="-120"/>
              </a:rPr>
              <a:t> 功能清單對照表</a:t>
            </a:r>
            <a:endParaRPr lang="en-US" altLang="zh-TW" sz="1200" dirty="0">
              <a:solidFill>
                <a:schemeClr val="bg1"/>
              </a:solidFill>
              <a:latin typeface="微軟正黑體" panose="020B0604030504040204" pitchFamily="34" charset="-120"/>
              <a:ea typeface="微軟正黑體" panose="020B0604030504040204" pitchFamily="34" charset="-120"/>
            </a:endParaRPr>
          </a:p>
          <a:p>
            <a:pPr marL="171450" indent="-171450">
              <a:buFontTx/>
              <a:buChar char="-"/>
            </a:pPr>
            <a:r>
              <a:rPr lang="zh-TW" altLang="en-US" sz="1200" dirty="0">
                <a:solidFill>
                  <a:schemeClr val="bg1"/>
                </a:solidFill>
                <a:latin typeface="微軟正黑體" panose="020B0604030504040204" pitchFamily="34" charset="-120"/>
                <a:ea typeface="微軟正黑體" panose="020B0604030504040204" pitchFamily="34" charset="-120"/>
              </a:rPr>
              <a:t>例如</a:t>
            </a:r>
            <a:r>
              <a:rPr lang="en-US" altLang="zh-TW" sz="1200" dirty="0">
                <a:solidFill>
                  <a:schemeClr val="bg1"/>
                </a:solidFill>
                <a:latin typeface="微軟正黑體" panose="020B0604030504040204" pitchFamily="34" charset="-120"/>
                <a:ea typeface="微軟正黑體" panose="020B0604030504040204" pitchFamily="34" charset="-120"/>
              </a:rPr>
              <a:t>: RBAC, Security Policy …</a:t>
            </a:r>
          </a:p>
        </p:txBody>
      </p:sp>
      <p:sp>
        <p:nvSpPr>
          <p:cNvPr id="25" name="文字方塊 24">
            <a:extLst>
              <a:ext uri="{FF2B5EF4-FFF2-40B4-BE49-F238E27FC236}">
                <a16:creationId xmlns:a16="http://schemas.microsoft.com/office/drawing/2014/main" id="{58F9AEA0-DEDF-4E64-D13F-FA17391D5D0E}"/>
              </a:ext>
            </a:extLst>
          </p:cNvPr>
          <p:cNvSpPr txBox="1"/>
          <p:nvPr/>
        </p:nvSpPr>
        <p:spPr>
          <a:xfrm>
            <a:off x="449502" y="3541660"/>
            <a:ext cx="2358338" cy="646331"/>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來自安全檢驗的子系統</a:t>
            </a:r>
            <a:r>
              <a:rPr lang="en-US" altLang="zh-TW" sz="1200" dirty="0">
                <a:solidFill>
                  <a:schemeClr val="bg1"/>
                </a:solidFill>
                <a:latin typeface="微軟正黑體" panose="020B0604030504040204" pitchFamily="34" charset="-120"/>
                <a:ea typeface="微軟正黑體" panose="020B0604030504040204" pitchFamily="34" charset="-120"/>
              </a:rPr>
              <a:t>:</a:t>
            </a:r>
          </a:p>
          <a:p>
            <a:pPr marL="171450" indent="-171450">
              <a:buFontTx/>
              <a:buChar char="-"/>
            </a:pPr>
            <a:r>
              <a:rPr lang="zh-TW" altLang="en-US" sz="1200" dirty="0">
                <a:solidFill>
                  <a:schemeClr val="bg1"/>
                </a:solidFill>
                <a:latin typeface="微軟正黑體" panose="020B0604030504040204" pitchFamily="34" charset="-120"/>
                <a:ea typeface="微軟正黑體" panose="020B0604030504040204" pitchFamily="34" charset="-120"/>
              </a:rPr>
              <a:t>收集 </a:t>
            </a:r>
            <a:r>
              <a:rPr lang="en-US" altLang="zh-TW" sz="1200" dirty="0">
                <a:solidFill>
                  <a:schemeClr val="bg1"/>
                </a:solidFill>
                <a:latin typeface="微軟正黑體" panose="020B0604030504040204" pitchFamily="34" charset="-120"/>
                <a:ea typeface="微軟正黑體" panose="020B0604030504040204" pitchFamily="34" charset="-120"/>
              </a:rPr>
              <a:t>WHO / WHAT / Rules</a:t>
            </a:r>
          </a:p>
          <a:p>
            <a:pPr marL="171450" indent="-171450">
              <a:buFontTx/>
              <a:buChar char="-"/>
            </a:pPr>
            <a:r>
              <a:rPr lang="zh-TW" altLang="en-US" sz="1200" dirty="0">
                <a:solidFill>
                  <a:schemeClr val="bg1"/>
                </a:solidFill>
                <a:latin typeface="微軟正黑體" panose="020B0604030504040204" pitchFamily="34" charset="-120"/>
                <a:ea typeface="微軟正黑體" panose="020B0604030504040204" pitchFamily="34" charset="-120"/>
              </a:rPr>
              <a:t>執行運算，判定是否允許執行</a:t>
            </a:r>
            <a:endParaRPr lang="en-US" altLang="zh-TW" sz="12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90098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E6A4B9-6FC0-7D9D-F19C-72F92AE4CBF8}"/>
              </a:ext>
            </a:extLst>
          </p:cNvPr>
          <p:cNvSpPr>
            <a:spLocks noGrp="1"/>
          </p:cNvSpPr>
          <p:nvPr>
            <p:ph type="title"/>
          </p:nvPr>
        </p:nvSpPr>
        <p:spPr/>
        <p:txBody>
          <a:bodyPr/>
          <a:lstStyle/>
          <a:p>
            <a:r>
              <a:rPr lang="en-US" altLang="zh-TW" dirty="0"/>
              <a:t>RBAC</a:t>
            </a:r>
            <a:r>
              <a:rPr lang="zh-TW" altLang="en-US" dirty="0"/>
              <a:t> </a:t>
            </a:r>
            <a:r>
              <a:rPr lang="en-US" altLang="zh-TW" dirty="0"/>
              <a:t>(Role Based Access Control) </a:t>
            </a:r>
            <a:r>
              <a:rPr lang="zh-TW" altLang="en-US" dirty="0"/>
              <a:t>是如何運作的</a:t>
            </a:r>
            <a:r>
              <a:rPr lang="en-US" altLang="zh-TW" dirty="0"/>
              <a:t>?</a:t>
            </a:r>
            <a:endParaRPr lang="zh-TW" altLang="en-US" dirty="0"/>
          </a:p>
        </p:txBody>
      </p:sp>
      <p:sp>
        <p:nvSpPr>
          <p:cNvPr id="4" name="內容版面配置區 3">
            <a:extLst>
              <a:ext uri="{FF2B5EF4-FFF2-40B4-BE49-F238E27FC236}">
                <a16:creationId xmlns:a16="http://schemas.microsoft.com/office/drawing/2014/main" id="{6BF4AA31-3F7E-835A-C084-B7126E1D0D14}"/>
              </a:ext>
            </a:extLst>
          </p:cNvPr>
          <p:cNvSpPr>
            <a:spLocks noGrp="1"/>
          </p:cNvSpPr>
          <p:nvPr>
            <p:ph sz="half" idx="2"/>
          </p:nvPr>
        </p:nvSpPr>
        <p:spPr>
          <a:xfrm>
            <a:off x="6172200" y="1825625"/>
            <a:ext cx="5551714" cy="4351338"/>
          </a:xfrm>
        </p:spPr>
        <p:txBody>
          <a:bodyPr/>
          <a:lstStyle/>
          <a:p>
            <a:pPr marL="0" indent="0">
              <a:buNone/>
            </a:pPr>
            <a:r>
              <a:rPr lang="en-US" altLang="zh-TW" dirty="0"/>
              <a:t>RBAC</a:t>
            </a:r>
            <a:r>
              <a:rPr lang="zh-TW" altLang="en-US" dirty="0"/>
              <a:t> 是很廣泛使用的安全機制，簡單有效且容易實做與管理。對應前一頁，安全資訊的三個維度在 </a:t>
            </a:r>
            <a:r>
              <a:rPr lang="en-US" altLang="zh-TW" dirty="0"/>
              <a:t>RBAC </a:t>
            </a:r>
            <a:r>
              <a:rPr lang="zh-TW" altLang="en-US" dirty="0"/>
              <a:t>的體系下是這樣運作的</a:t>
            </a:r>
            <a:r>
              <a:rPr lang="en-US" altLang="zh-TW" dirty="0"/>
              <a:t>:</a:t>
            </a:r>
          </a:p>
          <a:p>
            <a:pPr marL="342900" indent="-342900">
              <a:buAutoNum type="arabicPeriod"/>
            </a:pPr>
            <a:r>
              <a:rPr lang="zh-TW" altLang="en-US" dirty="0"/>
              <a:t>你是誰</a:t>
            </a:r>
            <a:r>
              <a:rPr lang="en-US" altLang="zh-TW" dirty="0"/>
              <a:t>: </a:t>
            </a:r>
            <a:r>
              <a:rPr lang="zh-TW" altLang="en-US" dirty="0"/>
              <a:t>登入後 </a:t>
            </a:r>
            <a:r>
              <a:rPr lang="en-US" altLang="zh-TW" dirty="0"/>
              <a:t>session token </a:t>
            </a:r>
            <a:r>
              <a:rPr lang="zh-TW" altLang="en-US" dirty="0"/>
              <a:t>註記你的 </a:t>
            </a:r>
            <a:r>
              <a:rPr lang="en-US" altLang="zh-TW" dirty="0"/>
              <a:t>user id + </a:t>
            </a:r>
            <a:r>
              <a:rPr lang="zh-TW" altLang="en-US" dirty="0"/>
              <a:t>你被賦予的角色</a:t>
            </a:r>
            <a:br>
              <a:rPr lang="en-US" altLang="zh-TW" dirty="0"/>
            </a:br>
            <a:r>
              <a:rPr lang="en-US" altLang="zh-TW" dirty="0">
                <a:solidFill>
                  <a:srgbClr val="92D050"/>
                </a:solidFill>
              </a:rPr>
              <a:t>// { user: "andrew", roles: ["Admin", "Users"] }</a:t>
            </a:r>
          </a:p>
          <a:p>
            <a:pPr marL="342900" indent="-342900">
              <a:buAutoNum type="arabicPeriod"/>
            </a:pPr>
            <a:r>
              <a:rPr lang="zh-TW" altLang="en-US" dirty="0"/>
              <a:t>你要做什麼</a:t>
            </a:r>
            <a:r>
              <a:rPr lang="en-US" altLang="zh-TW" dirty="0"/>
              <a:t>:</a:t>
            </a:r>
            <a:r>
              <a:rPr lang="zh-TW" altLang="en-US" dirty="0"/>
              <a:t> 你存取的功能、呼叫的 </a:t>
            </a:r>
            <a:r>
              <a:rPr lang="en-US" altLang="zh-TW" dirty="0"/>
              <a:t>API</a:t>
            </a:r>
            <a:r>
              <a:rPr lang="zh-TW" altLang="en-US" dirty="0"/>
              <a:t>、存取的資源 </a:t>
            </a:r>
            <a:r>
              <a:rPr lang="en-US" altLang="zh-TW" dirty="0"/>
              <a:t>id</a:t>
            </a:r>
            <a:br>
              <a:rPr lang="en-US" altLang="zh-TW" dirty="0"/>
            </a:br>
            <a:r>
              <a:rPr lang="en-US" altLang="zh-TW" dirty="0">
                <a:solidFill>
                  <a:srgbClr val="92D050"/>
                </a:solidFill>
              </a:rPr>
              <a:t>//</a:t>
            </a:r>
            <a:r>
              <a:rPr lang="zh-TW" altLang="en-US" dirty="0">
                <a:solidFill>
                  <a:srgbClr val="92D050"/>
                </a:solidFill>
              </a:rPr>
              <a:t> </a:t>
            </a:r>
            <a:r>
              <a:rPr lang="en-US" altLang="zh-TW" dirty="0">
                <a:solidFill>
                  <a:srgbClr val="92D050"/>
                </a:solidFill>
              </a:rPr>
              <a:t>{ </a:t>
            </a:r>
            <a:r>
              <a:rPr lang="en-US" altLang="zh-TW" dirty="0" err="1">
                <a:solidFill>
                  <a:srgbClr val="92D050"/>
                </a:solidFill>
              </a:rPr>
              <a:t>menuid</a:t>
            </a:r>
            <a:r>
              <a:rPr lang="en-US" altLang="zh-TW" dirty="0">
                <a:solidFill>
                  <a:srgbClr val="92D050"/>
                </a:solidFill>
              </a:rPr>
              <a:t>: "000123" }</a:t>
            </a:r>
            <a:endParaRPr lang="en-US" altLang="zh-TW" dirty="0"/>
          </a:p>
          <a:p>
            <a:pPr marL="342900" indent="-342900">
              <a:buAutoNum type="arabicPeriod"/>
            </a:pPr>
            <a:r>
              <a:rPr lang="zh-TW" altLang="en-US" dirty="0"/>
              <a:t>安全規則</a:t>
            </a:r>
            <a:r>
              <a:rPr lang="en-US" altLang="zh-TW" dirty="0"/>
              <a:t>:</a:t>
            </a:r>
            <a:r>
              <a:rPr lang="zh-TW" altLang="en-US" dirty="0"/>
              <a:t> 列舉每個功能允許存取的角色清單。</a:t>
            </a:r>
            <a:endParaRPr lang="en-US" altLang="zh-TW" dirty="0"/>
          </a:p>
          <a:p>
            <a:pPr marL="342900" indent="-342900">
              <a:buAutoNum type="arabicPeriod"/>
            </a:pPr>
            <a:endParaRPr lang="en-US" altLang="zh-TW" dirty="0"/>
          </a:p>
        </p:txBody>
      </p:sp>
      <p:graphicFrame>
        <p:nvGraphicFramePr>
          <p:cNvPr id="5" name="表格 5">
            <a:extLst>
              <a:ext uri="{FF2B5EF4-FFF2-40B4-BE49-F238E27FC236}">
                <a16:creationId xmlns:a16="http://schemas.microsoft.com/office/drawing/2014/main" id="{F1A5A6F0-2181-CD69-318B-F641D5952F12}"/>
              </a:ext>
            </a:extLst>
          </p:cNvPr>
          <p:cNvGraphicFramePr>
            <a:graphicFrameLocks noGrp="1"/>
          </p:cNvGraphicFramePr>
          <p:nvPr>
            <p:extLst>
              <p:ext uri="{D42A27DB-BD31-4B8C-83A1-F6EECF244321}">
                <p14:modId xmlns:p14="http://schemas.microsoft.com/office/powerpoint/2010/main" val="1261258224"/>
              </p:ext>
            </p:extLst>
          </p:nvPr>
        </p:nvGraphicFramePr>
        <p:xfrm>
          <a:off x="6374674" y="4899780"/>
          <a:ext cx="5349240" cy="1483360"/>
        </p:xfrm>
        <a:graphic>
          <a:graphicData uri="http://schemas.openxmlformats.org/drawingml/2006/table">
            <a:tbl>
              <a:tblPr firstRow="1" bandRow="1">
                <a:tableStyleId>{35758FB7-9AC5-4552-8A53-C91805E547FA}</a:tableStyleId>
              </a:tblPr>
              <a:tblGrid>
                <a:gridCol w="1129937">
                  <a:extLst>
                    <a:ext uri="{9D8B030D-6E8A-4147-A177-3AD203B41FA5}">
                      <a16:colId xmlns:a16="http://schemas.microsoft.com/office/drawing/2014/main" val="854080762"/>
                    </a:ext>
                  </a:extLst>
                </a:gridCol>
                <a:gridCol w="953589">
                  <a:extLst>
                    <a:ext uri="{9D8B030D-6E8A-4147-A177-3AD203B41FA5}">
                      <a16:colId xmlns:a16="http://schemas.microsoft.com/office/drawing/2014/main" val="3471193339"/>
                    </a:ext>
                  </a:extLst>
                </a:gridCol>
                <a:gridCol w="3265714">
                  <a:extLst>
                    <a:ext uri="{9D8B030D-6E8A-4147-A177-3AD203B41FA5}">
                      <a16:colId xmlns:a16="http://schemas.microsoft.com/office/drawing/2014/main" val="2862584140"/>
                    </a:ext>
                  </a:extLst>
                </a:gridCol>
              </a:tblGrid>
              <a:tr h="370840">
                <a:tc>
                  <a:txBody>
                    <a:bodyPr/>
                    <a:lstStyle/>
                    <a:p>
                      <a:r>
                        <a:rPr lang="en-US" altLang="zh-TW" dirty="0"/>
                        <a:t>TYPE</a:t>
                      </a:r>
                      <a:endParaRPr lang="zh-TW" altLang="en-US" dirty="0"/>
                    </a:p>
                  </a:txBody>
                  <a:tcPr/>
                </a:tc>
                <a:tc>
                  <a:txBody>
                    <a:bodyPr/>
                    <a:lstStyle/>
                    <a:p>
                      <a:r>
                        <a:rPr lang="en-US" altLang="zh-TW" dirty="0"/>
                        <a:t>ID</a:t>
                      </a:r>
                      <a:endParaRPr lang="zh-TW" altLang="en-US" dirty="0"/>
                    </a:p>
                  </a:txBody>
                  <a:tcPr/>
                </a:tc>
                <a:tc>
                  <a:txBody>
                    <a:bodyPr/>
                    <a:lstStyle/>
                    <a:p>
                      <a:r>
                        <a:rPr lang="en-US" altLang="zh-TW" dirty="0"/>
                        <a:t>ROLE(s)</a:t>
                      </a:r>
                      <a:endParaRPr lang="zh-TW" altLang="en-US" dirty="0"/>
                    </a:p>
                  </a:txBody>
                  <a:tcPr/>
                </a:tc>
                <a:extLst>
                  <a:ext uri="{0D108BD9-81ED-4DB2-BD59-A6C34878D82A}">
                    <a16:rowId xmlns:a16="http://schemas.microsoft.com/office/drawing/2014/main" val="1528649406"/>
                  </a:ext>
                </a:extLst>
              </a:tr>
              <a:tr h="370840">
                <a:tc>
                  <a:txBody>
                    <a:bodyPr/>
                    <a:lstStyle/>
                    <a:p>
                      <a:r>
                        <a:rPr lang="en-US" altLang="zh-TW" dirty="0"/>
                        <a:t>Menu</a:t>
                      </a:r>
                      <a:endParaRPr lang="zh-TW" altLang="en-US" dirty="0"/>
                    </a:p>
                  </a:txBody>
                  <a:tcPr/>
                </a:tc>
                <a:tc>
                  <a:txBody>
                    <a:bodyPr/>
                    <a:lstStyle/>
                    <a:p>
                      <a:r>
                        <a:rPr lang="en-US" altLang="zh-TW" dirty="0"/>
                        <a:t>000123</a:t>
                      </a:r>
                      <a:endParaRPr lang="zh-TW" altLang="en-US" dirty="0"/>
                    </a:p>
                  </a:txBody>
                  <a:tcPr/>
                </a:tc>
                <a:tc>
                  <a:txBody>
                    <a:bodyPr/>
                    <a:lstStyle/>
                    <a:p>
                      <a:r>
                        <a:rPr lang="en-US" altLang="zh-TW" dirty="0"/>
                        <a:t>Users</a:t>
                      </a:r>
                      <a:endParaRPr lang="zh-TW" altLang="en-US" dirty="0"/>
                    </a:p>
                  </a:txBody>
                  <a:tcPr/>
                </a:tc>
                <a:extLst>
                  <a:ext uri="{0D108BD9-81ED-4DB2-BD59-A6C34878D82A}">
                    <a16:rowId xmlns:a16="http://schemas.microsoft.com/office/drawing/2014/main" val="405919042"/>
                  </a:ext>
                </a:extLst>
              </a:tr>
              <a:tr h="370840">
                <a:tc>
                  <a:txBody>
                    <a:bodyPr/>
                    <a:lstStyle/>
                    <a:p>
                      <a:r>
                        <a:rPr lang="en-US" altLang="zh-TW" dirty="0"/>
                        <a:t>Menu</a:t>
                      </a:r>
                      <a:endParaRPr lang="zh-TW" altLang="en-US" dirty="0"/>
                    </a:p>
                  </a:txBody>
                  <a:tcPr/>
                </a:tc>
                <a:tc>
                  <a:txBody>
                    <a:bodyPr/>
                    <a:lstStyle/>
                    <a:p>
                      <a:r>
                        <a:rPr lang="en-US" altLang="zh-TW" dirty="0"/>
                        <a:t>000124</a:t>
                      </a:r>
                      <a:endParaRPr lang="zh-TW" altLang="en-US" dirty="0"/>
                    </a:p>
                  </a:txBody>
                  <a:tcPr/>
                </a:tc>
                <a:tc>
                  <a:txBody>
                    <a:bodyPr/>
                    <a:lstStyle/>
                    <a:p>
                      <a:r>
                        <a:rPr lang="en-US" altLang="zh-TW" dirty="0"/>
                        <a:t>Admin, Users</a:t>
                      </a:r>
                      <a:endParaRPr lang="zh-TW" altLang="en-US" dirty="0"/>
                    </a:p>
                  </a:txBody>
                  <a:tcPr/>
                </a:tc>
                <a:extLst>
                  <a:ext uri="{0D108BD9-81ED-4DB2-BD59-A6C34878D82A}">
                    <a16:rowId xmlns:a16="http://schemas.microsoft.com/office/drawing/2014/main" val="3840405519"/>
                  </a:ext>
                </a:extLst>
              </a:tr>
              <a:tr h="370840">
                <a:tc>
                  <a:txBody>
                    <a:bodyPr/>
                    <a:lstStyle/>
                    <a:p>
                      <a:r>
                        <a:rPr lang="en-US" altLang="zh-TW" dirty="0"/>
                        <a:t>File</a:t>
                      </a:r>
                      <a:endParaRPr lang="zh-TW" altLang="en-US" dirty="0"/>
                    </a:p>
                  </a:txBody>
                  <a:tcPr/>
                </a:tc>
                <a:tc>
                  <a:txBody>
                    <a:bodyPr/>
                    <a:lstStyle/>
                    <a:p>
                      <a:r>
                        <a:rPr lang="en-US" altLang="zh-TW" dirty="0"/>
                        <a:t>009527</a:t>
                      </a:r>
                      <a:endParaRPr lang="zh-TW" altLang="en-US" dirty="0"/>
                    </a:p>
                  </a:txBody>
                  <a:tcPr/>
                </a:tc>
                <a:tc>
                  <a:txBody>
                    <a:bodyPr/>
                    <a:lstStyle/>
                    <a:p>
                      <a:r>
                        <a:rPr lang="en-US" altLang="zh-TW" dirty="0"/>
                        <a:t>--</a:t>
                      </a:r>
                      <a:endParaRPr lang="zh-TW" altLang="en-US" dirty="0"/>
                    </a:p>
                  </a:txBody>
                  <a:tcPr/>
                </a:tc>
                <a:extLst>
                  <a:ext uri="{0D108BD9-81ED-4DB2-BD59-A6C34878D82A}">
                    <a16:rowId xmlns:a16="http://schemas.microsoft.com/office/drawing/2014/main" val="198804181"/>
                  </a:ext>
                </a:extLst>
              </a:tr>
            </a:tbl>
          </a:graphicData>
        </a:graphic>
      </p:graphicFrame>
      <p:sp>
        <p:nvSpPr>
          <p:cNvPr id="6" name="橢圓 5">
            <a:extLst>
              <a:ext uri="{FF2B5EF4-FFF2-40B4-BE49-F238E27FC236}">
                <a16:creationId xmlns:a16="http://schemas.microsoft.com/office/drawing/2014/main" id="{5DB00AB0-6553-F270-F3B2-2200EF1E0E40}"/>
              </a:ext>
            </a:extLst>
          </p:cNvPr>
          <p:cNvSpPr/>
          <p:nvPr/>
        </p:nvSpPr>
        <p:spPr>
          <a:xfrm>
            <a:off x="2880360" y="1825625"/>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WHO</a:t>
            </a:r>
          </a:p>
          <a:p>
            <a:pPr algn="ctr"/>
            <a:r>
              <a:rPr lang="en-US" altLang="zh-TW" sz="1200" dirty="0"/>
              <a:t>Are You?</a:t>
            </a:r>
            <a:endParaRPr lang="zh-TW" altLang="en-US" sz="1200" dirty="0"/>
          </a:p>
        </p:txBody>
      </p:sp>
      <p:sp>
        <p:nvSpPr>
          <p:cNvPr id="7" name="橢圓 6">
            <a:extLst>
              <a:ext uri="{FF2B5EF4-FFF2-40B4-BE49-F238E27FC236}">
                <a16:creationId xmlns:a16="http://schemas.microsoft.com/office/drawing/2014/main" id="{A98C131A-22FC-0FCD-A1D4-FB5DD83534B2}"/>
              </a:ext>
            </a:extLst>
          </p:cNvPr>
          <p:cNvSpPr/>
          <p:nvPr/>
        </p:nvSpPr>
        <p:spPr>
          <a:xfrm>
            <a:off x="2880360" y="3576751"/>
            <a:ext cx="1162594" cy="1097280"/>
          </a:xfrm>
          <a:prstGeom prst="ellipse">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rgbClr val="FFFF00"/>
                </a:solidFill>
              </a:rPr>
              <a:t>Security Systems</a:t>
            </a:r>
            <a:endParaRPr lang="zh-TW" altLang="en-US" sz="1400" b="1" dirty="0">
              <a:solidFill>
                <a:srgbClr val="FFFF00"/>
              </a:solidFill>
            </a:endParaRPr>
          </a:p>
        </p:txBody>
      </p:sp>
      <p:sp>
        <p:nvSpPr>
          <p:cNvPr id="8" name="橢圓 7">
            <a:extLst>
              <a:ext uri="{FF2B5EF4-FFF2-40B4-BE49-F238E27FC236}">
                <a16:creationId xmlns:a16="http://schemas.microsoft.com/office/drawing/2014/main" id="{CB95EA99-D500-DC52-A477-B6F810281F7C}"/>
              </a:ext>
            </a:extLst>
          </p:cNvPr>
          <p:cNvSpPr/>
          <p:nvPr/>
        </p:nvSpPr>
        <p:spPr>
          <a:xfrm>
            <a:off x="1018903"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WHAT</a:t>
            </a:r>
          </a:p>
          <a:p>
            <a:pPr algn="ctr"/>
            <a:r>
              <a:rPr lang="en-US" altLang="zh-TW" sz="1200" dirty="0"/>
              <a:t>You Do?</a:t>
            </a:r>
            <a:endParaRPr lang="zh-TW" altLang="en-US" sz="1200" dirty="0"/>
          </a:p>
        </p:txBody>
      </p:sp>
      <p:sp>
        <p:nvSpPr>
          <p:cNvPr id="9" name="橢圓 8">
            <a:extLst>
              <a:ext uri="{FF2B5EF4-FFF2-40B4-BE49-F238E27FC236}">
                <a16:creationId xmlns:a16="http://schemas.microsoft.com/office/drawing/2014/main" id="{01F8493F-E94D-C851-BCFD-60E29895CA73}"/>
              </a:ext>
            </a:extLst>
          </p:cNvPr>
          <p:cNvSpPr/>
          <p:nvPr/>
        </p:nvSpPr>
        <p:spPr>
          <a:xfrm>
            <a:off x="4857207"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Security Rules</a:t>
            </a:r>
            <a:endParaRPr lang="zh-TW" altLang="en-US" sz="1400" dirty="0"/>
          </a:p>
        </p:txBody>
      </p:sp>
      <p:cxnSp>
        <p:nvCxnSpPr>
          <p:cNvPr id="10" name="直線單箭頭接點 9">
            <a:extLst>
              <a:ext uri="{FF2B5EF4-FFF2-40B4-BE49-F238E27FC236}">
                <a16:creationId xmlns:a16="http://schemas.microsoft.com/office/drawing/2014/main" id="{323D435A-A94B-9685-BB45-7DCBCF3031B7}"/>
              </a:ext>
            </a:extLst>
          </p:cNvPr>
          <p:cNvCxnSpPr>
            <a:stCxn id="6" idx="4"/>
            <a:endCxn id="7" idx="0"/>
          </p:cNvCxnSpPr>
          <p:nvPr/>
        </p:nvCxnSpPr>
        <p:spPr>
          <a:xfrm>
            <a:off x="3461657" y="2922905"/>
            <a:ext cx="0" cy="653846"/>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6D097CFE-1640-D7E7-42FE-65204D1637E4}"/>
              </a:ext>
            </a:extLst>
          </p:cNvPr>
          <p:cNvCxnSpPr>
            <a:cxnSpLocks/>
            <a:stCxn id="8" idx="7"/>
          </p:cNvCxnSpPr>
          <p:nvPr/>
        </p:nvCxnSpPr>
        <p:spPr>
          <a:xfrm flipV="1">
            <a:off x="2011239" y="4415246"/>
            <a:ext cx="917017" cy="569701"/>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2A8F1B62-B1C9-4510-1F2D-D06C5B9408B5}"/>
              </a:ext>
            </a:extLst>
          </p:cNvPr>
          <p:cNvCxnSpPr>
            <a:cxnSpLocks/>
          </p:cNvCxnSpPr>
          <p:nvPr/>
        </p:nvCxnSpPr>
        <p:spPr>
          <a:xfrm flipH="1" flipV="1">
            <a:off x="3977640" y="4415246"/>
            <a:ext cx="992777" cy="698863"/>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31A29F4-05D3-B552-1E7B-AA6CDD9FF0DB}"/>
              </a:ext>
            </a:extLst>
          </p:cNvPr>
          <p:cNvSpPr txBox="1"/>
          <p:nvPr/>
        </p:nvSpPr>
        <p:spPr>
          <a:xfrm>
            <a:off x="449502" y="2040278"/>
            <a:ext cx="2220480" cy="1015663"/>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來自認證系統，證明你的身分</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      user: "andrew",</a:t>
            </a:r>
          </a:p>
          <a:p>
            <a:r>
              <a:rPr lang="en-US" altLang="zh-TW" sz="1200" dirty="0">
                <a:solidFill>
                  <a:srgbClr val="92D050"/>
                </a:solidFill>
                <a:latin typeface="微軟正黑體" panose="020B0604030504040204" pitchFamily="34" charset="-120"/>
                <a:ea typeface="微軟正黑體" panose="020B0604030504040204" pitchFamily="34" charset="-120"/>
              </a:rPr>
              <a:t>      roles: [ "admin", "users" ]</a:t>
            </a:r>
          </a:p>
          <a:p>
            <a:r>
              <a:rPr lang="en-US" altLang="zh-TW" sz="1200" dirty="0">
                <a:solidFill>
                  <a:srgbClr val="92D050"/>
                </a:solidFill>
                <a:latin typeface="微軟正黑體" panose="020B0604030504040204" pitchFamily="34" charset="-120"/>
                <a:ea typeface="微軟正黑體" panose="020B0604030504040204" pitchFamily="34" charset="-120"/>
              </a:rPr>
              <a:t>}</a:t>
            </a:r>
          </a:p>
        </p:txBody>
      </p:sp>
      <p:sp>
        <p:nvSpPr>
          <p:cNvPr id="14" name="文字方塊 13">
            <a:extLst>
              <a:ext uri="{FF2B5EF4-FFF2-40B4-BE49-F238E27FC236}">
                <a16:creationId xmlns:a16="http://schemas.microsoft.com/office/drawing/2014/main" id="{03E9664F-7357-57E5-86CD-88946C5B145D}"/>
              </a:ext>
            </a:extLst>
          </p:cNvPr>
          <p:cNvSpPr txBox="1"/>
          <p:nvPr/>
        </p:nvSpPr>
        <p:spPr>
          <a:xfrm>
            <a:off x="456033" y="5960760"/>
            <a:ext cx="1758815" cy="830997"/>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來自你想要使用的功能</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      </a:t>
            </a:r>
            <a:r>
              <a:rPr lang="en-US" altLang="zh-TW" sz="1200" dirty="0" err="1">
                <a:solidFill>
                  <a:srgbClr val="92D050"/>
                </a:solidFill>
                <a:latin typeface="微軟正黑體" panose="020B0604030504040204" pitchFamily="34" charset="-120"/>
                <a:ea typeface="微軟正黑體" panose="020B0604030504040204" pitchFamily="34" charset="-120"/>
              </a:rPr>
              <a:t>menuid</a:t>
            </a:r>
            <a:r>
              <a:rPr lang="en-US" altLang="zh-TW" sz="1200" dirty="0">
                <a:solidFill>
                  <a:srgbClr val="92D050"/>
                </a:solidFill>
                <a:latin typeface="微軟正黑體" panose="020B0604030504040204" pitchFamily="34" charset="-120"/>
                <a:ea typeface="微軟正黑體" panose="020B0604030504040204" pitchFamily="34" charset="-120"/>
              </a:rPr>
              <a:t>: "000123"</a:t>
            </a:r>
          </a:p>
          <a:p>
            <a:r>
              <a:rPr lang="en-US" altLang="zh-TW" sz="1200" dirty="0">
                <a:solidFill>
                  <a:srgbClr val="92D050"/>
                </a:solidFill>
                <a:latin typeface="微軟正黑體" panose="020B0604030504040204" pitchFamily="34" charset="-120"/>
                <a:ea typeface="微軟正黑體" panose="020B0604030504040204" pitchFamily="34" charset="-120"/>
              </a:rPr>
              <a:t>}</a:t>
            </a:r>
          </a:p>
        </p:txBody>
      </p:sp>
      <p:sp>
        <p:nvSpPr>
          <p:cNvPr id="15" name="文字方塊 14">
            <a:extLst>
              <a:ext uri="{FF2B5EF4-FFF2-40B4-BE49-F238E27FC236}">
                <a16:creationId xmlns:a16="http://schemas.microsoft.com/office/drawing/2014/main" id="{9272198D-3FB0-DBFB-3535-0358CE7E35DE}"/>
              </a:ext>
            </a:extLst>
          </p:cNvPr>
          <p:cNvSpPr txBox="1"/>
          <p:nvPr/>
        </p:nvSpPr>
        <p:spPr>
          <a:xfrm>
            <a:off x="3875345" y="5960760"/>
            <a:ext cx="1604927" cy="461665"/>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來自系統的安全設定</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chemeClr val="bg1"/>
                </a:solidFill>
                <a:latin typeface="微軟正黑體" panose="020B0604030504040204" pitchFamily="34" charset="-120"/>
                <a:ea typeface="微軟正黑體" panose="020B0604030504040204" pitchFamily="34" charset="-120"/>
              </a:rPr>
              <a:t>// </a:t>
            </a:r>
            <a:r>
              <a:rPr lang="zh-TW" altLang="en-US" sz="1200" dirty="0">
                <a:solidFill>
                  <a:schemeClr val="bg1"/>
                </a:solidFill>
                <a:latin typeface="微軟正黑體" panose="020B0604030504040204" pitchFamily="34" charset="-120"/>
                <a:ea typeface="微軟正黑體" panose="020B0604030504040204" pitchFamily="34" charset="-120"/>
              </a:rPr>
              <a:t>如右表</a:t>
            </a:r>
            <a:endParaRPr lang="en-US" altLang="zh-TW" sz="1200" dirty="0">
              <a:solidFill>
                <a:schemeClr val="bg1"/>
              </a:solidFill>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D6E6B59F-C407-28B5-2213-8FFBDE121D64}"/>
              </a:ext>
            </a:extLst>
          </p:cNvPr>
          <p:cNvSpPr txBox="1"/>
          <p:nvPr/>
        </p:nvSpPr>
        <p:spPr>
          <a:xfrm>
            <a:off x="325404" y="3515536"/>
            <a:ext cx="2405595" cy="1015663"/>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來自安全檢驗的子系統</a:t>
            </a:r>
            <a:r>
              <a:rPr lang="en-US" altLang="zh-TW" sz="1200" dirty="0">
                <a:solidFill>
                  <a:schemeClr val="bg1"/>
                </a:solidFill>
                <a:latin typeface="微軟正黑體" panose="020B0604030504040204" pitchFamily="34" charset="-120"/>
                <a:ea typeface="微軟正黑體" panose="020B0604030504040204" pitchFamily="34" charset="-120"/>
              </a:rPr>
              <a:t>:</a:t>
            </a:r>
          </a:p>
          <a:p>
            <a:pPr marL="228600" indent="-228600">
              <a:buAutoNum type="arabicPeriod"/>
            </a:pPr>
            <a:r>
              <a:rPr lang="en-US" altLang="zh-TW" sz="1200" dirty="0">
                <a:solidFill>
                  <a:schemeClr val="bg1"/>
                </a:solidFill>
                <a:latin typeface="微軟正黑體" panose="020B0604030504040204" pitchFamily="34" charset="-120"/>
                <a:ea typeface="微軟正黑體" panose="020B0604030504040204" pitchFamily="34" charset="-120"/>
              </a:rPr>
              <a:t>WHO:	</a:t>
            </a:r>
            <a:r>
              <a:rPr lang="en-US" altLang="zh-TW" sz="1200" dirty="0">
                <a:solidFill>
                  <a:srgbClr val="92D050"/>
                </a:solidFill>
                <a:latin typeface="微軟正黑體" panose="020B0604030504040204" pitchFamily="34" charset="-120"/>
                <a:ea typeface="微軟正黑體" panose="020B0604030504040204" pitchFamily="34" charset="-120"/>
              </a:rPr>
              <a:t>["admin", "users"] </a:t>
            </a:r>
          </a:p>
          <a:p>
            <a:pPr marL="228600" indent="-228600">
              <a:buAutoNum type="arabicPeriod"/>
            </a:pPr>
            <a:r>
              <a:rPr lang="en-US" altLang="zh-TW" sz="1200" dirty="0">
                <a:solidFill>
                  <a:schemeClr val="bg1"/>
                </a:solidFill>
                <a:latin typeface="微軟正黑體" panose="020B0604030504040204" pitchFamily="34" charset="-120"/>
                <a:ea typeface="微軟正黑體" panose="020B0604030504040204" pitchFamily="34" charset="-120"/>
              </a:rPr>
              <a:t>WHAT:	</a:t>
            </a:r>
            <a:r>
              <a:rPr lang="en-US" altLang="zh-TW" sz="1200" dirty="0">
                <a:solidFill>
                  <a:srgbClr val="92D050"/>
                </a:solidFill>
                <a:latin typeface="微軟正黑體" panose="020B0604030504040204" pitchFamily="34" charset="-120"/>
                <a:ea typeface="微軟正黑體" panose="020B0604030504040204" pitchFamily="34" charset="-120"/>
              </a:rPr>
              <a:t>["users"]</a:t>
            </a:r>
          </a:p>
          <a:p>
            <a:pPr marL="228600" indent="-228600">
              <a:buAutoNum type="arabicPeriod"/>
            </a:pPr>
            <a:r>
              <a:rPr lang="zh-TW" altLang="en-US" sz="1200" dirty="0">
                <a:solidFill>
                  <a:schemeClr val="bg1"/>
                </a:solidFill>
                <a:latin typeface="微軟正黑體" panose="020B0604030504040204" pitchFamily="34" charset="-120"/>
                <a:ea typeface="微軟正黑體" panose="020B0604030504040204" pitchFamily="34" charset="-120"/>
              </a:rPr>
              <a:t>計算 </a:t>
            </a:r>
            <a:r>
              <a:rPr lang="en-US" altLang="zh-TW" sz="1200" dirty="0">
                <a:solidFill>
                  <a:schemeClr val="bg1"/>
                </a:solidFill>
                <a:latin typeface="微軟正黑體" panose="020B0604030504040204" pitchFamily="34" charset="-120"/>
                <a:ea typeface="微軟正黑體" panose="020B0604030504040204" pitchFamily="34" charset="-120"/>
              </a:rPr>
              <a:t>(1) &amp; (2) </a:t>
            </a:r>
            <a:r>
              <a:rPr lang="zh-TW" altLang="en-US" sz="1200" dirty="0">
                <a:solidFill>
                  <a:schemeClr val="bg1"/>
                </a:solidFill>
                <a:latin typeface="微軟正黑體" panose="020B0604030504040204" pitchFamily="34" charset="-120"/>
                <a:ea typeface="微軟正黑體" panose="020B0604030504040204" pitchFamily="34" charset="-120"/>
              </a:rPr>
              <a:t>是否有交集，</a:t>
            </a:r>
            <a:br>
              <a:rPr lang="en-US" altLang="zh-TW" sz="1200" dirty="0">
                <a:solidFill>
                  <a:schemeClr val="bg1"/>
                </a:solidFill>
                <a:latin typeface="微軟正黑體" panose="020B0604030504040204" pitchFamily="34" charset="-120"/>
                <a:ea typeface="微軟正黑體" panose="020B0604030504040204" pitchFamily="34" charset="-120"/>
              </a:rPr>
            </a:br>
            <a:r>
              <a:rPr lang="zh-TW" altLang="en-US" sz="1200" dirty="0">
                <a:solidFill>
                  <a:schemeClr val="bg1"/>
                </a:solidFill>
                <a:latin typeface="微軟正黑體" panose="020B0604030504040204" pitchFamily="34" charset="-120"/>
                <a:ea typeface="微軟正黑體" panose="020B0604030504040204" pitchFamily="34" charset="-120"/>
              </a:rPr>
              <a:t>傳回</a:t>
            </a:r>
            <a:r>
              <a:rPr lang="en-US" altLang="zh-TW" sz="1200" dirty="0">
                <a:solidFill>
                  <a:schemeClr val="bg1"/>
                </a:solidFill>
                <a:latin typeface="微軟正黑體" panose="020B0604030504040204" pitchFamily="34" charset="-120"/>
                <a:ea typeface="微軟正黑體" panose="020B0604030504040204" pitchFamily="34" charset="-120"/>
              </a:rPr>
              <a:t>:</a:t>
            </a:r>
            <a:r>
              <a:rPr lang="zh-TW" altLang="en-US" sz="1200" dirty="0">
                <a:solidFill>
                  <a:schemeClr val="bg1"/>
                </a:solidFill>
                <a:latin typeface="微軟正黑體" panose="020B0604030504040204" pitchFamily="34" charset="-120"/>
                <a:ea typeface="微軟正黑體" panose="020B0604030504040204" pitchFamily="34" charset="-120"/>
              </a:rPr>
              <a:t> </a:t>
            </a:r>
            <a:r>
              <a:rPr lang="en-US" altLang="zh-TW" sz="1200" dirty="0">
                <a:solidFill>
                  <a:srgbClr val="92D050"/>
                </a:solidFill>
                <a:latin typeface="微軟正黑體" panose="020B0604030504040204" pitchFamily="34" charset="-120"/>
                <a:ea typeface="微軟正黑體" panose="020B0604030504040204" pitchFamily="34" charset="-120"/>
              </a:rPr>
              <a:t>TRUE</a:t>
            </a:r>
          </a:p>
        </p:txBody>
      </p:sp>
    </p:spTree>
    <p:extLst>
      <p:ext uri="{BB962C8B-B14F-4D97-AF65-F5344CB8AC3E}">
        <p14:creationId xmlns:p14="http://schemas.microsoft.com/office/powerpoint/2010/main" val="3353017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E6A4B9-6FC0-7D9D-F19C-72F92AE4CBF8}"/>
              </a:ext>
            </a:extLst>
          </p:cNvPr>
          <p:cNvSpPr>
            <a:spLocks noGrp="1"/>
          </p:cNvSpPr>
          <p:nvPr>
            <p:ph type="title"/>
          </p:nvPr>
        </p:nvSpPr>
        <p:spPr/>
        <p:txBody>
          <a:bodyPr/>
          <a:lstStyle/>
          <a:p>
            <a:r>
              <a:rPr lang="en-US" altLang="zh-TW" dirty="0"/>
              <a:t>API</a:t>
            </a:r>
            <a:r>
              <a:rPr lang="zh-TW" altLang="en-US" dirty="0"/>
              <a:t> </a:t>
            </a:r>
            <a:r>
              <a:rPr lang="en-US" altLang="zh-TW" dirty="0"/>
              <a:t>Scope (</a:t>
            </a:r>
            <a:r>
              <a:rPr lang="zh-TW" altLang="en-US" dirty="0"/>
              <a:t>識別證的管理模式</a:t>
            </a:r>
            <a:r>
              <a:rPr lang="en-US" altLang="zh-TW" dirty="0"/>
              <a:t>)</a:t>
            </a:r>
            <a:endParaRPr lang="zh-TW" altLang="en-US" dirty="0"/>
          </a:p>
        </p:txBody>
      </p:sp>
      <p:sp>
        <p:nvSpPr>
          <p:cNvPr id="4" name="內容版面配置區 3">
            <a:extLst>
              <a:ext uri="{FF2B5EF4-FFF2-40B4-BE49-F238E27FC236}">
                <a16:creationId xmlns:a16="http://schemas.microsoft.com/office/drawing/2014/main" id="{6BF4AA31-3F7E-835A-C084-B7126E1D0D14}"/>
              </a:ext>
            </a:extLst>
          </p:cNvPr>
          <p:cNvSpPr>
            <a:spLocks noGrp="1"/>
          </p:cNvSpPr>
          <p:nvPr>
            <p:ph sz="half" idx="2"/>
          </p:nvPr>
        </p:nvSpPr>
        <p:spPr>
          <a:xfrm>
            <a:off x="6172200" y="1825625"/>
            <a:ext cx="5551714" cy="4351338"/>
          </a:xfrm>
        </p:spPr>
        <p:txBody>
          <a:bodyPr/>
          <a:lstStyle/>
          <a:p>
            <a:pPr marL="0" indent="0">
              <a:buNone/>
            </a:pPr>
            <a:r>
              <a:rPr lang="en-US" altLang="zh-TW" dirty="0"/>
              <a:t>API </a:t>
            </a:r>
            <a:r>
              <a:rPr lang="zh-TW" altLang="en-US" dirty="0"/>
              <a:t>的世界中，常用的授權機制 </a:t>
            </a:r>
            <a:r>
              <a:rPr lang="en-US" altLang="zh-TW" dirty="0"/>
              <a:t>( SCOPE ) </a:t>
            </a:r>
            <a:r>
              <a:rPr lang="zh-TW" altLang="en-US" dirty="0"/>
              <a:t>其實只是 </a:t>
            </a:r>
            <a:r>
              <a:rPr lang="en-US" altLang="zh-TW" dirty="0"/>
              <a:t>RBAC </a:t>
            </a:r>
            <a:r>
              <a:rPr lang="zh-TW" altLang="en-US" dirty="0"/>
              <a:t>換個名詞而已。</a:t>
            </a:r>
            <a:endParaRPr lang="en-US" altLang="zh-TW" dirty="0"/>
          </a:p>
          <a:p>
            <a:pPr marL="0" indent="0">
              <a:buNone/>
            </a:pPr>
            <a:r>
              <a:rPr lang="zh-TW" altLang="en-US" dirty="0"/>
              <a:t>你核發 </a:t>
            </a:r>
            <a:r>
              <a:rPr lang="en-US" altLang="zh-TW" dirty="0"/>
              <a:t>APIKEY </a:t>
            </a:r>
            <a:r>
              <a:rPr lang="zh-TW" altLang="en-US" dirty="0"/>
              <a:t>時需要指定授權的 </a:t>
            </a:r>
            <a:r>
              <a:rPr lang="en-US" altLang="zh-TW" dirty="0"/>
              <a:t>SCOPEs, </a:t>
            </a:r>
            <a:r>
              <a:rPr lang="zh-TW" altLang="en-US" dirty="0"/>
              <a:t>而開發 </a:t>
            </a:r>
            <a:r>
              <a:rPr lang="en-US" altLang="zh-TW" dirty="0"/>
              <a:t>API </a:t>
            </a:r>
            <a:r>
              <a:rPr lang="zh-TW" altLang="en-US" dirty="0"/>
              <a:t>時規格也需要標記該 </a:t>
            </a:r>
            <a:r>
              <a:rPr lang="en-US" altLang="zh-TW" dirty="0"/>
              <a:t>API </a:t>
            </a:r>
            <a:r>
              <a:rPr lang="zh-TW" altLang="en-US" dirty="0"/>
              <a:t>要求那些授權，就能用同樣的機制驗證 </a:t>
            </a:r>
            <a:r>
              <a:rPr lang="en-US" altLang="zh-TW" dirty="0"/>
              <a:t>API </a:t>
            </a:r>
            <a:r>
              <a:rPr lang="zh-TW" altLang="en-US" dirty="0"/>
              <a:t>的授權。</a:t>
            </a:r>
            <a:endParaRPr lang="en-US" altLang="zh-TW" dirty="0"/>
          </a:p>
          <a:p>
            <a:pPr marL="0" indent="0">
              <a:buNone/>
            </a:pPr>
            <a:r>
              <a:rPr lang="zh-TW" altLang="en-US" dirty="0"/>
              <a:t>由於 </a:t>
            </a:r>
            <a:r>
              <a:rPr lang="en-US" altLang="zh-TW" dirty="0"/>
              <a:t>API </a:t>
            </a:r>
            <a:r>
              <a:rPr lang="zh-TW" altLang="en-US" dirty="0"/>
              <a:t>的進入點單一，設計開發階段就能確認 </a:t>
            </a:r>
            <a:r>
              <a:rPr lang="en-US" altLang="zh-TW" dirty="0"/>
              <a:t>(</a:t>
            </a:r>
            <a:r>
              <a:rPr lang="zh-TW" altLang="en-US" dirty="0"/>
              <a:t>不像功能或是資源可能有多個存取點，因此需要額外的安全設定</a:t>
            </a:r>
            <a:r>
              <a:rPr lang="en-US" altLang="zh-TW" dirty="0"/>
              <a:t>)</a:t>
            </a:r>
            <a:r>
              <a:rPr lang="zh-TW" altLang="en-US" dirty="0"/>
              <a:t>，通常可以直接在程式碼內宣告標記即可。</a:t>
            </a:r>
            <a:endParaRPr lang="en-US" altLang="zh-TW" dirty="0"/>
          </a:p>
          <a:p>
            <a:pPr marL="0" indent="0">
              <a:buNone/>
            </a:pPr>
            <a:r>
              <a:rPr lang="en-US" altLang="zh-TW" dirty="0"/>
              <a:t>Microsoft </a:t>
            </a:r>
            <a:r>
              <a:rPr lang="zh-TW" altLang="en-US" dirty="0"/>
              <a:t>的 </a:t>
            </a:r>
            <a:r>
              <a:rPr lang="en-US" altLang="zh-TW" dirty="0" err="1">
                <a:solidFill>
                  <a:srgbClr val="92D050"/>
                </a:solidFill>
              </a:rPr>
              <a:t>IPrincipal</a:t>
            </a:r>
            <a:r>
              <a:rPr lang="en-US" altLang="zh-TW" dirty="0">
                <a:solidFill>
                  <a:srgbClr val="92D050"/>
                </a:solidFill>
              </a:rPr>
              <a:t> / </a:t>
            </a:r>
            <a:r>
              <a:rPr lang="en-US" altLang="zh-TW" dirty="0" err="1">
                <a:solidFill>
                  <a:srgbClr val="92D050"/>
                </a:solidFill>
              </a:rPr>
              <a:t>IIdentity</a:t>
            </a:r>
            <a:r>
              <a:rPr lang="en-US" altLang="zh-TW" dirty="0">
                <a:solidFill>
                  <a:srgbClr val="92D050"/>
                </a:solidFill>
              </a:rPr>
              <a:t> </a:t>
            </a:r>
            <a:r>
              <a:rPr lang="zh-TW" altLang="en-US" dirty="0"/>
              <a:t>提供非常好的基礎建設，你可以用宣告的方式直接用</a:t>
            </a:r>
            <a:r>
              <a:rPr lang="en-US" altLang="zh-TW" dirty="0"/>
              <a:t> </a:t>
            </a:r>
            <a:r>
              <a:rPr lang="en-US" altLang="zh-TW" dirty="0" err="1">
                <a:solidFill>
                  <a:srgbClr val="92D050"/>
                </a:solidFill>
              </a:rPr>
              <a:t>AuthorizeAttrib</a:t>
            </a:r>
            <a:r>
              <a:rPr lang="en-US" altLang="zh-TW" dirty="0"/>
              <a:t> </a:t>
            </a:r>
            <a:r>
              <a:rPr lang="zh-TW" altLang="en-US" dirty="0"/>
              <a:t>來標記</a:t>
            </a:r>
            <a:endParaRPr lang="en-US" altLang="zh-TW" dirty="0"/>
          </a:p>
        </p:txBody>
      </p:sp>
      <p:sp>
        <p:nvSpPr>
          <p:cNvPr id="6" name="橢圓 5">
            <a:extLst>
              <a:ext uri="{FF2B5EF4-FFF2-40B4-BE49-F238E27FC236}">
                <a16:creationId xmlns:a16="http://schemas.microsoft.com/office/drawing/2014/main" id="{5DB00AB0-6553-F270-F3B2-2200EF1E0E40}"/>
              </a:ext>
            </a:extLst>
          </p:cNvPr>
          <p:cNvSpPr/>
          <p:nvPr/>
        </p:nvSpPr>
        <p:spPr>
          <a:xfrm>
            <a:off x="2880360" y="1825625"/>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WHO</a:t>
            </a:r>
          </a:p>
          <a:p>
            <a:pPr algn="ctr"/>
            <a:r>
              <a:rPr lang="en-US" altLang="zh-TW" sz="1200" dirty="0"/>
              <a:t>Are You?</a:t>
            </a:r>
            <a:endParaRPr lang="zh-TW" altLang="en-US" sz="1200" dirty="0"/>
          </a:p>
        </p:txBody>
      </p:sp>
      <p:sp>
        <p:nvSpPr>
          <p:cNvPr id="7" name="橢圓 6">
            <a:extLst>
              <a:ext uri="{FF2B5EF4-FFF2-40B4-BE49-F238E27FC236}">
                <a16:creationId xmlns:a16="http://schemas.microsoft.com/office/drawing/2014/main" id="{A98C131A-22FC-0FCD-A1D4-FB5DD83534B2}"/>
              </a:ext>
            </a:extLst>
          </p:cNvPr>
          <p:cNvSpPr/>
          <p:nvPr/>
        </p:nvSpPr>
        <p:spPr>
          <a:xfrm>
            <a:off x="2880360" y="3576751"/>
            <a:ext cx="1162594" cy="1097280"/>
          </a:xfrm>
          <a:prstGeom prst="ellipse">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rgbClr val="FFFF00"/>
                </a:solidFill>
              </a:rPr>
              <a:t>Security Systems</a:t>
            </a:r>
            <a:endParaRPr lang="zh-TW" altLang="en-US" sz="1400" b="1" dirty="0">
              <a:solidFill>
                <a:srgbClr val="FFFF00"/>
              </a:solidFill>
            </a:endParaRPr>
          </a:p>
        </p:txBody>
      </p:sp>
      <p:sp>
        <p:nvSpPr>
          <p:cNvPr id="8" name="橢圓 7">
            <a:extLst>
              <a:ext uri="{FF2B5EF4-FFF2-40B4-BE49-F238E27FC236}">
                <a16:creationId xmlns:a16="http://schemas.microsoft.com/office/drawing/2014/main" id="{CB95EA99-D500-DC52-A477-B6F810281F7C}"/>
              </a:ext>
            </a:extLst>
          </p:cNvPr>
          <p:cNvSpPr/>
          <p:nvPr/>
        </p:nvSpPr>
        <p:spPr>
          <a:xfrm>
            <a:off x="1018903"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WHAT</a:t>
            </a:r>
          </a:p>
          <a:p>
            <a:pPr algn="ctr"/>
            <a:r>
              <a:rPr lang="en-US" altLang="zh-TW" sz="1200" dirty="0"/>
              <a:t>You Do?</a:t>
            </a:r>
            <a:endParaRPr lang="zh-TW" altLang="en-US" sz="1200" dirty="0"/>
          </a:p>
        </p:txBody>
      </p:sp>
      <p:sp>
        <p:nvSpPr>
          <p:cNvPr id="9" name="橢圓 8">
            <a:extLst>
              <a:ext uri="{FF2B5EF4-FFF2-40B4-BE49-F238E27FC236}">
                <a16:creationId xmlns:a16="http://schemas.microsoft.com/office/drawing/2014/main" id="{01F8493F-E94D-C851-BCFD-60E29895CA73}"/>
              </a:ext>
            </a:extLst>
          </p:cNvPr>
          <p:cNvSpPr/>
          <p:nvPr/>
        </p:nvSpPr>
        <p:spPr>
          <a:xfrm>
            <a:off x="4857207"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Security Rules</a:t>
            </a:r>
            <a:endParaRPr lang="zh-TW" altLang="en-US" sz="1400" dirty="0"/>
          </a:p>
        </p:txBody>
      </p:sp>
      <p:cxnSp>
        <p:nvCxnSpPr>
          <p:cNvPr id="10" name="直線單箭頭接點 9">
            <a:extLst>
              <a:ext uri="{FF2B5EF4-FFF2-40B4-BE49-F238E27FC236}">
                <a16:creationId xmlns:a16="http://schemas.microsoft.com/office/drawing/2014/main" id="{323D435A-A94B-9685-BB45-7DCBCF3031B7}"/>
              </a:ext>
            </a:extLst>
          </p:cNvPr>
          <p:cNvCxnSpPr>
            <a:stCxn id="6" idx="4"/>
            <a:endCxn id="7" idx="0"/>
          </p:cNvCxnSpPr>
          <p:nvPr/>
        </p:nvCxnSpPr>
        <p:spPr>
          <a:xfrm>
            <a:off x="3461657" y="2922905"/>
            <a:ext cx="0" cy="653846"/>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6D097CFE-1640-D7E7-42FE-65204D1637E4}"/>
              </a:ext>
            </a:extLst>
          </p:cNvPr>
          <p:cNvCxnSpPr>
            <a:cxnSpLocks/>
            <a:stCxn id="8" idx="7"/>
          </p:cNvCxnSpPr>
          <p:nvPr/>
        </p:nvCxnSpPr>
        <p:spPr>
          <a:xfrm flipV="1">
            <a:off x="2011239" y="4415246"/>
            <a:ext cx="917017" cy="569701"/>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2A8F1B62-B1C9-4510-1F2D-D06C5B9408B5}"/>
              </a:ext>
            </a:extLst>
          </p:cNvPr>
          <p:cNvCxnSpPr>
            <a:cxnSpLocks/>
          </p:cNvCxnSpPr>
          <p:nvPr/>
        </p:nvCxnSpPr>
        <p:spPr>
          <a:xfrm flipH="1" flipV="1">
            <a:off x="3977640" y="4415246"/>
            <a:ext cx="992777" cy="698863"/>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31A29F4-05D3-B552-1E7B-AA6CDD9FF0DB}"/>
              </a:ext>
            </a:extLst>
          </p:cNvPr>
          <p:cNvSpPr txBox="1"/>
          <p:nvPr/>
        </p:nvSpPr>
        <p:spPr>
          <a:xfrm>
            <a:off x="449502" y="2040278"/>
            <a:ext cx="2334293" cy="830997"/>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來自認證系統，證明你的身分</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      APIKEY: "0012534562012",</a:t>
            </a:r>
          </a:p>
          <a:p>
            <a:r>
              <a:rPr lang="en-US" altLang="zh-TW" sz="1200" dirty="0">
                <a:solidFill>
                  <a:srgbClr val="92D050"/>
                </a:solidFill>
                <a:latin typeface="微軟正黑體" panose="020B0604030504040204" pitchFamily="34" charset="-120"/>
                <a:ea typeface="微軟正黑體" panose="020B0604030504040204" pitchFamily="34" charset="-120"/>
              </a:rPr>
              <a:t>}</a:t>
            </a:r>
          </a:p>
        </p:txBody>
      </p:sp>
      <p:sp>
        <p:nvSpPr>
          <p:cNvPr id="14" name="文字方塊 13">
            <a:extLst>
              <a:ext uri="{FF2B5EF4-FFF2-40B4-BE49-F238E27FC236}">
                <a16:creationId xmlns:a16="http://schemas.microsoft.com/office/drawing/2014/main" id="{03E9664F-7357-57E5-86CD-88946C5B145D}"/>
              </a:ext>
            </a:extLst>
          </p:cNvPr>
          <p:cNvSpPr txBox="1"/>
          <p:nvPr/>
        </p:nvSpPr>
        <p:spPr>
          <a:xfrm>
            <a:off x="456033" y="5960760"/>
            <a:ext cx="2635530" cy="830997"/>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來自你想要使用的功能</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a:p>
            <a:r>
              <a:rPr lang="zh-TW" altLang="en-US" sz="1200" dirty="0">
                <a:solidFill>
                  <a:srgbClr val="92D050"/>
                </a:solidFill>
                <a:latin typeface="微軟正黑體" panose="020B0604030504040204" pitchFamily="34" charset="-120"/>
                <a:ea typeface="微軟正黑體" panose="020B0604030504040204" pitchFamily="34" charset="-120"/>
              </a:rPr>
              <a:t>      </a:t>
            </a:r>
            <a:r>
              <a:rPr lang="en-US" altLang="zh-TW" sz="1200" dirty="0">
                <a:solidFill>
                  <a:srgbClr val="92D050"/>
                </a:solidFill>
                <a:latin typeface="微軟正黑體" panose="020B0604030504040204" pitchFamily="34" charset="-120"/>
                <a:ea typeface="微軟正黑體" panose="020B0604030504040204" pitchFamily="34" charset="-120"/>
              </a:rPr>
              <a:t>require-scope: "</a:t>
            </a:r>
            <a:r>
              <a:rPr lang="en-US" altLang="zh-TW" sz="1200" dirty="0" err="1">
                <a:solidFill>
                  <a:srgbClr val="92D050"/>
                </a:solidFill>
                <a:latin typeface="微軟正黑體" panose="020B0604030504040204" pitchFamily="34" charset="-120"/>
                <a:ea typeface="微軟正黑體" panose="020B0604030504040204" pitchFamily="34" charset="-120"/>
              </a:rPr>
              <a:t>member_read</a:t>
            </a:r>
            <a:r>
              <a:rPr lang="en-US" altLang="zh-TW" sz="1200" dirty="0">
                <a:solidFill>
                  <a:srgbClr val="92D050"/>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p:txBody>
      </p:sp>
      <p:sp>
        <p:nvSpPr>
          <p:cNvPr id="15" name="文字方塊 14">
            <a:extLst>
              <a:ext uri="{FF2B5EF4-FFF2-40B4-BE49-F238E27FC236}">
                <a16:creationId xmlns:a16="http://schemas.microsoft.com/office/drawing/2014/main" id="{9272198D-3FB0-DBFB-3535-0358CE7E35DE}"/>
              </a:ext>
            </a:extLst>
          </p:cNvPr>
          <p:cNvSpPr txBox="1"/>
          <p:nvPr/>
        </p:nvSpPr>
        <p:spPr>
          <a:xfrm>
            <a:off x="4121330" y="5946130"/>
            <a:ext cx="2122119" cy="646331"/>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來自系統的安全設定。</a:t>
            </a:r>
            <a:endParaRPr lang="en-US" altLang="zh-TW" sz="1200" dirty="0">
              <a:solidFill>
                <a:schemeClr val="bg1"/>
              </a:solidFill>
              <a:latin typeface="微軟正黑體" panose="020B0604030504040204" pitchFamily="34" charset="-120"/>
              <a:ea typeface="微軟正黑體" panose="020B0604030504040204" pitchFamily="34" charset="-120"/>
            </a:endParaRPr>
          </a:p>
          <a:p>
            <a:r>
              <a:rPr lang="zh-TW" altLang="en-US" sz="1200" dirty="0">
                <a:solidFill>
                  <a:schemeClr val="bg1"/>
                </a:solidFill>
                <a:latin typeface="微軟正黑體" panose="020B0604030504040204" pitchFamily="34" charset="-120"/>
                <a:ea typeface="微軟正黑體" panose="020B0604030504040204" pitchFamily="34" charset="-120"/>
              </a:rPr>
              <a:t>發放 </a:t>
            </a:r>
            <a:r>
              <a:rPr lang="en-US" altLang="zh-TW" sz="1200" dirty="0">
                <a:solidFill>
                  <a:schemeClr val="bg1"/>
                </a:solidFill>
                <a:latin typeface="微軟正黑體" panose="020B0604030504040204" pitchFamily="34" charset="-120"/>
                <a:ea typeface="微軟正黑體" panose="020B0604030504040204" pitchFamily="34" charset="-120"/>
              </a:rPr>
              <a:t>APIKEY </a:t>
            </a:r>
            <a:r>
              <a:rPr lang="zh-TW" altLang="en-US" sz="1200" dirty="0">
                <a:solidFill>
                  <a:schemeClr val="bg1"/>
                </a:solidFill>
                <a:latin typeface="微軟正黑體" panose="020B0604030504040204" pitchFamily="34" charset="-120"/>
                <a:ea typeface="微軟正黑體" panose="020B0604030504040204" pitchFamily="34" charset="-120"/>
              </a:rPr>
              <a:t>時就需要</a:t>
            </a:r>
            <a:endParaRPr lang="en-US" altLang="zh-TW" sz="1200" dirty="0">
              <a:solidFill>
                <a:schemeClr val="bg1"/>
              </a:solidFill>
              <a:latin typeface="微軟正黑體" panose="020B0604030504040204" pitchFamily="34" charset="-120"/>
              <a:ea typeface="微軟正黑體" panose="020B0604030504040204" pitchFamily="34" charset="-120"/>
            </a:endParaRPr>
          </a:p>
          <a:p>
            <a:r>
              <a:rPr lang="zh-TW" altLang="en-US" sz="1200" dirty="0">
                <a:solidFill>
                  <a:schemeClr val="bg1"/>
                </a:solidFill>
                <a:latin typeface="微軟正黑體" panose="020B0604030504040204" pitchFamily="34" charset="-120"/>
                <a:ea typeface="微軟正黑體" panose="020B0604030504040204" pitchFamily="34" charset="-120"/>
              </a:rPr>
              <a:t>建立 </a:t>
            </a:r>
            <a:r>
              <a:rPr lang="en-US" altLang="zh-TW" sz="1200" dirty="0">
                <a:solidFill>
                  <a:schemeClr val="bg1"/>
                </a:solidFill>
                <a:latin typeface="微軟正黑體" panose="020B0604030504040204" pitchFamily="34" charset="-120"/>
                <a:ea typeface="微軟正黑體" panose="020B0604030504040204" pitchFamily="34" charset="-120"/>
              </a:rPr>
              <a:t>KEY / SCOPE </a:t>
            </a:r>
            <a:r>
              <a:rPr lang="zh-TW" altLang="en-US" sz="1200" dirty="0">
                <a:solidFill>
                  <a:schemeClr val="bg1"/>
                </a:solidFill>
                <a:latin typeface="微軟正黑體" panose="020B0604030504040204" pitchFamily="34" charset="-120"/>
                <a:ea typeface="微軟正黑體" panose="020B0604030504040204" pitchFamily="34" charset="-120"/>
              </a:rPr>
              <a:t>的對照表</a:t>
            </a:r>
            <a:r>
              <a:rPr lang="en-US" altLang="zh-TW" sz="1200" dirty="0">
                <a:solidFill>
                  <a:schemeClr val="bg1"/>
                </a:solidFill>
                <a:latin typeface="微軟正黑體" panose="020B0604030504040204" pitchFamily="34" charset="-120"/>
                <a:ea typeface="微軟正黑體" panose="020B0604030504040204" pitchFamily="34" charset="-120"/>
              </a:rPr>
              <a:t>:</a:t>
            </a:r>
          </a:p>
        </p:txBody>
      </p:sp>
      <p:sp>
        <p:nvSpPr>
          <p:cNvPr id="16" name="文字方塊 15">
            <a:extLst>
              <a:ext uri="{FF2B5EF4-FFF2-40B4-BE49-F238E27FC236}">
                <a16:creationId xmlns:a16="http://schemas.microsoft.com/office/drawing/2014/main" id="{D6E6B59F-C407-28B5-2213-8FFBDE121D64}"/>
              </a:ext>
            </a:extLst>
          </p:cNvPr>
          <p:cNvSpPr txBox="1"/>
          <p:nvPr/>
        </p:nvSpPr>
        <p:spPr>
          <a:xfrm>
            <a:off x="325404" y="3515536"/>
            <a:ext cx="2381806" cy="1015663"/>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來自安全檢驗的子系統</a:t>
            </a:r>
            <a:r>
              <a:rPr lang="en-US" altLang="zh-TW" sz="1200" dirty="0">
                <a:solidFill>
                  <a:schemeClr val="bg1"/>
                </a:solidFill>
                <a:latin typeface="微軟正黑體" panose="020B0604030504040204" pitchFamily="34" charset="-120"/>
                <a:ea typeface="微軟正黑體" panose="020B0604030504040204" pitchFamily="34" charset="-120"/>
              </a:rPr>
              <a:t>:</a:t>
            </a:r>
          </a:p>
          <a:p>
            <a:pPr marL="228600" indent="-228600">
              <a:buAutoNum type="arabicPeriod"/>
            </a:pPr>
            <a:r>
              <a:rPr lang="en-US" altLang="zh-TW" sz="1200" dirty="0">
                <a:solidFill>
                  <a:schemeClr val="bg1"/>
                </a:solidFill>
                <a:latin typeface="微軟正黑體" panose="020B0604030504040204" pitchFamily="34" charset="-120"/>
                <a:ea typeface="微軟正黑體" panose="020B0604030504040204" pitchFamily="34" charset="-120"/>
              </a:rPr>
              <a:t>WHO:	</a:t>
            </a:r>
            <a:r>
              <a:rPr lang="en-US" altLang="zh-TW" sz="1200" dirty="0">
                <a:solidFill>
                  <a:srgbClr val="92D050"/>
                </a:solidFill>
                <a:latin typeface="微軟正黑體" panose="020B0604030504040204" pitchFamily="34" charset="-120"/>
                <a:ea typeface="微軟正黑體" panose="020B0604030504040204" pitchFamily="34" charset="-120"/>
              </a:rPr>
              <a:t>["</a:t>
            </a:r>
            <a:r>
              <a:rPr lang="en-US" altLang="zh-TW" sz="1200" dirty="0" err="1">
                <a:solidFill>
                  <a:srgbClr val="92D050"/>
                </a:solidFill>
                <a:latin typeface="微軟正黑體" panose="020B0604030504040204" pitchFamily="34" charset="-120"/>
                <a:ea typeface="微軟正黑體" panose="020B0604030504040204" pitchFamily="34" charset="-120"/>
              </a:rPr>
              <a:t>member_read</a:t>
            </a:r>
            <a:r>
              <a:rPr lang="en-US" altLang="zh-TW" sz="1200" dirty="0">
                <a:solidFill>
                  <a:srgbClr val="92D050"/>
                </a:solidFill>
                <a:latin typeface="微軟正黑體" panose="020B0604030504040204" pitchFamily="34" charset="-120"/>
                <a:ea typeface="微軟正黑體" panose="020B0604030504040204" pitchFamily="34" charset="-120"/>
              </a:rPr>
              <a:t>"] </a:t>
            </a:r>
          </a:p>
          <a:p>
            <a:pPr marL="228600" indent="-228600">
              <a:buAutoNum type="arabicPeriod"/>
            </a:pPr>
            <a:r>
              <a:rPr lang="en-US" altLang="zh-TW" sz="1200" dirty="0">
                <a:solidFill>
                  <a:schemeClr val="bg1"/>
                </a:solidFill>
                <a:latin typeface="微軟正黑體" panose="020B0604030504040204" pitchFamily="34" charset="-120"/>
                <a:ea typeface="微軟正黑體" panose="020B0604030504040204" pitchFamily="34" charset="-120"/>
              </a:rPr>
              <a:t>WHAT:	</a:t>
            </a:r>
            <a:r>
              <a:rPr lang="en-US" altLang="zh-TW" sz="1200" dirty="0">
                <a:solidFill>
                  <a:srgbClr val="92D050"/>
                </a:solidFill>
                <a:latin typeface="微軟正黑體" panose="020B0604030504040204" pitchFamily="34" charset="-120"/>
                <a:ea typeface="微軟正黑體" panose="020B0604030504040204" pitchFamily="34" charset="-120"/>
              </a:rPr>
              <a:t>["</a:t>
            </a:r>
            <a:r>
              <a:rPr lang="en-US" altLang="zh-TW" sz="1200" dirty="0" err="1">
                <a:solidFill>
                  <a:srgbClr val="92D050"/>
                </a:solidFill>
                <a:latin typeface="微軟正黑體" panose="020B0604030504040204" pitchFamily="34" charset="-120"/>
                <a:ea typeface="微軟正黑體" panose="020B0604030504040204" pitchFamily="34" charset="-120"/>
              </a:rPr>
              <a:t>member_read</a:t>
            </a:r>
            <a:r>
              <a:rPr lang="en-US" altLang="zh-TW" sz="1200" dirty="0">
                <a:solidFill>
                  <a:srgbClr val="92D050"/>
                </a:solidFill>
                <a:latin typeface="微軟正黑體" panose="020B0604030504040204" pitchFamily="34" charset="-120"/>
                <a:ea typeface="微軟正黑體" panose="020B0604030504040204" pitchFamily="34" charset="-120"/>
              </a:rPr>
              <a:t> "]</a:t>
            </a:r>
          </a:p>
          <a:p>
            <a:pPr marL="228600" indent="-228600">
              <a:buAutoNum type="arabicPeriod"/>
            </a:pPr>
            <a:r>
              <a:rPr lang="zh-TW" altLang="en-US" sz="1200" dirty="0">
                <a:solidFill>
                  <a:schemeClr val="bg1"/>
                </a:solidFill>
                <a:latin typeface="微軟正黑體" panose="020B0604030504040204" pitchFamily="34" charset="-120"/>
                <a:ea typeface="微軟正黑體" panose="020B0604030504040204" pitchFamily="34" charset="-120"/>
              </a:rPr>
              <a:t>計算 </a:t>
            </a:r>
            <a:r>
              <a:rPr lang="en-US" altLang="zh-TW" sz="1200" dirty="0">
                <a:solidFill>
                  <a:schemeClr val="bg1"/>
                </a:solidFill>
                <a:latin typeface="微軟正黑體" panose="020B0604030504040204" pitchFamily="34" charset="-120"/>
                <a:ea typeface="微軟正黑體" panose="020B0604030504040204" pitchFamily="34" charset="-120"/>
              </a:rPr>
              <a:t>(1) </a:t>
            </a:r>
            <a:r>
              <a:rPr lang="zh-TW" altLang="en-US" sz="1200" dirty="0">
                <a:solidFill>
                  <a:schemeClr val="bg1"/>
                </a:solidFill>
                <a:latin typeface="微軟正黑體" panose="020B0604030504040204" pitchFamily="34" charset="-120"/>
                <a:ea typeface="微軟正黑體" panose="020B0604030504040204" pitchFamily="34" charset="-120"/>
              </a:rPr>
              <a:t>是否</a:t>
            </a:r>
            <a:r>
              <a:rPr lang="zh-TW" altLang="en-US" sz="1200" b="1" dirty="0">
                <a:solidFill>
                  <a:srgbClr val="FFFF00"/>
                </a:solidFill>
                <a:latin typeface="微軟正黑體" panose="020B0604030504040204" pitchFamily="34" charset="-120"/>
                <a:ea typeface="微軟正黑體" panose="020B0604030504040204" pitchFamily="34" charset="-120"/>
              </a:rPr>
              <a:t>包含</a:t>
            </a:r>
            <a:r>
              <a:rPr lang="en-US" altLang="zh-TW" sz="1200" dirty="0">
                <a:solidFill>
                  <a:schemeClr val="bg1"/>
                </a:solidFill>
                <a:latin typeface="微軟正黑體" panose="020B0604030504040204" pitchFamily="34" charset="-120"/>
                <a:ea typeface="微軟正黑體" panose="020B0604030504040204" pitchFamily="34" charset="-120"/>
              </a:rPr>
              <a:t> (2) </a:t>
            </a:r>
            <a:br>
              <a:rPr lang="en-US" altLang="zh-TW" sz="1200" dirty="0">
                <a:solidFill>
                  <a:schemeClr val="bg1"/>
                </a:solidFill>
                <a:latin typeface="微軟正黑體" panose="020B0604030504040204" pitchFamily="34" charset="-120"/>
                <a:ea typeface="微軟正黑體" panose="020B0604030504040204" pitchFamily="34" charset="-120"/>
              </a:rPr>
            </a:br>
            <a:r>
              <a:rPr lang="zh-TW" altLang="en-US" sz="1200" dirty="0">
                <a:solidFill>
                  <a:schemeClr val="bg1"/>
                </a:solidFill>
                <a:latin typeface="微軟正黑體" panose="020B0604030504040204" pitchFamily="34" charset="-120"/>
                <a:ea typeface="微軟正黑體" panose="020B0604030504040204" pitchFamily="34" charset="-120"/>
              </a:rPr>
              <a:t>傳回</a:t>
            </a:r>
            <a:r>
              <a:rPr lang="en-US" altLang="zh-TW" sz="1200" dirty="0">
                <a:solidFill>
                  <a:schemeClr val="bg1"/>
                </a:solidFill>
                <a:latin typeface="微軟正黑體" panose="020B0604030504040204" pitchFamily="34" charset="-120"/>
                <a:ea typeface="微軟正黑體" panose="020B0604030504040204" pitchFamily="34" charset="-120"/>
              </a:rPr>
              <a:t>:</a:t>
            </a:r>
            <a:r>
              <a:rPr lang="zh-TW" altLang="en-US" sz="1200" dirty="0">
                <a:solidFill>
                  <a:schemeClr val="bg1"/>
                </a:solidFill>
                <a:latin typeface="微軟正黑體" panose="020B0604030504040204" pitchFamily="34" charset="-120"/>
                <a:ea typeface="微軟正黑體" panose="020B0604030504040204" pitchFamily="34" charset="-120"/>
              </a:rPr>
              <a:t> </a:t>
            </a:r>
            <a:r>
              <a:rPr lang="en-US" altLang="zh-TW" sz="1200" dirty="0">
                <a:solidFill>
                  <a:srgbClr val="92D050"/>
                </a:solidFill>
                <a:latin typeface="微軟正黑體" panose="020B0604030504040204" pitchFamily="34" charset="-120"/>
                <a:ea typeface="微軟正黑體" panose="020B0604030504040204" pitchFamily="34" charset="-120"/>
              </a:rPr>
              <a:t>TRUE</a:t>
            </a:r>
          </a:p>
        </p:txBody>
      </p:sp>
      <p:graphicFrame>
        <p:nvGraphicFramePr>
          <p:cNvPr id="3" name="表格 5">
            <a:extLst>
              <a:ext uri="{FF2B5EF4-FFF2-40B4-BE49-F238E27FC236}">
                <a16:creationId xmlns:a16="http://schemas.microsoft.com/office/drawing/2014/main" id="{9DCA25BA-2707-E74E-ACAA-6FD28F73F43A}"/>
              </a:ext>
            </a:extLst>
          </p:cNvPr>
          <p:cNvGraphicFramePr>
            <a:graphicFrameLocks noGrp="1"/>
          </p:cNvGraphicFramePr>
          <p:nvPr>
            <p:extLst>
              <p:ext uri="{D42A27DB-BD31-4B8C-83A1-F6EECF244321}">
                <p14:modId xmlns:p14="http://schemas.microsoft.com/office/powerpoint/2010/main" val="4286944668"/>
              </p:ext>
            </p:extLst>
          </p:nvPr>
        </p:nvGraphicFramePr>
        <p:xfrm>
          <a:off x="6374674" y="5114109"/>
          <a:ext cx="5349240" cy="1483360"/>
        </p:xfrm>
        <a:graphic>
          <a:graphicData uri="http://schemas.openxmlformats.org/drawingml/2006/table">
            <a:tbl>
              <a:tblPr firstRow="1" bandRow="1">
                <a:tableStyleId>{35758FB7-9AC5-4552-8A53-C91805E547FA}</a:tableStyleId>
              </a:tblPr>
              <a:tblGrid>
                <a:gridCol w="1129937">
                  <a:extLst>
                    <a:ext uri="{9D8B030D-6E8A-4147-A177-3AD203B41FA5}">
                      <a16:colId xmlns:a16="http://schemas.microsoft.com/office/drawing/2014/main" val="854080762"/>
                    </a:ext>
                  </a:extLst>
                </a:gridCol>
                <a:gridCol w="953589">
                  <a:extLst>
                    <a:ext uri="{9D8B030D-6E8A-4147-A177-3AD203B41FA5}">
                      <a16:colId xmlns:a16="http://schemas.microsoft.com/office/drawing/2014/main" val="3471193339"/>
                    </a:ext>
                  </a:extLst>
                </a:gridCol>
                <a:gridCol w="3265714">
                  <a:extLst>
                    <a:ext uri="{9D8B030D-6E8A-4147-A177-3AD203B41FA5}">
                      <a16:colId xmlns:a16="http://schemas.microsoft.com/office/drawing/2014/main" val="2862584140"/>
                    </a:ext>
                  </a:extLst>
                </a:gridCol>
              </a:tblGrid>
              <a:tr h="370840">
                <a:tc>
                  <a:txBody>
                    <a:bodyPr/>
                    <a:lstStyle/>
                    <a:p>
                      <a:r>
                        <a:rPr lang="en-US" altLang="zh-TW" dirty="0"/>
                        <a:t>TYPE</a:t>
                      </a:r>
                      <a:endParaRPr lang="zh-TW" altLang="en-US" dirty="0"/>
                    </a:p>
                  </a:txBody>
                  <a:tcPr/>
                </a:tc>
                <a:tc>
                  <a:txBody>
                    <a:bodyPr/>
                    <a:lstStyle/>
                    <a:p>
                      <a:r>
                        <a:rPr lang="en-US" altLang="zh-TW" dirty="0"/>
                        <a:t>APIKEY</a:t>
                      </a:r>
                      <a:endParaRPr lang="zh-TW" altLang="en-US" dirty="0"/>
                    </a:p>
                  </a:txBody>
                  <a:tcPr/>
                </a:tc>
                <a:tc>
                  <a:txBody>
                    <a:bodyPr/>
                    <a:lstStyle/>
                    <a:p>
                      <a:r>
                        <a:rPr lang="en-US" altLang="zh-TW" dirty="0"/>
                        <a:t>SCOPE(s)</a:t>
                      </a:r>
                      <a:endParaRPr lang="zh-TW" altLang="en-US" dirty="0"/>
                    </a:p>
                  </a:txBody>
                  <a:tcPr/>
                </a:tc>
                <a:extLst>
                  <a:ext uri="{0D108BD9-81ED-4DB2-BD59-A6C34878D82A}">
                    <a16:rowId xmlns:a16="http://schemas.microsoft.com/office/drawing/2014/main" val="1528649406"/>
                  </a:ext>
                </a:extLst>
              </a:tr>
              <a:tr h="370840">
                <a:tc>
                  <a:txBody>
                    <a:bodyPr/>
                    <a:lstStyle/>
                    <a:p>
                      <a:r>
                        <a:rPr lang="en-US" altLang="zh-TW" dirty="0"/>
                        <a:t>--</a:t>
                      </a:r>
                      <a:endParaRPr lang="zh-TW" altLang="en-US" dirty="0"/>
                    </a:p>
                  </a:txBody>
                  <a:tcPr/>
                </a:tc>
                <a:tc>
                  <a:txBody>
                    <a:bodyPr/>
                    <a:lstStyle/>
                    <a:p>
                      <a:r>
                        <a:rPr lang="en-US" altLang="zh-TW" dirty="0"/>
                        <a:t>000123</a:t>
                      </a:r>
                      <a:endParaRPr lang="zh-TW" altLang="en-US" dirty="0"/>
                    </a:p>
                  </a:txBody>
                  <a:tcPr/>
                </a:tc>
                <a:tc>
                  <a:txBody>
                    <a:bodyPr/>
                    <a:lstStyle/>
                    <a:p>
                      <a:r>
                        <a:rPr lang="en-US" altLang="zh-TW" dirty="0" err="1"/>
                        <a:t>member_read</a:t>
                      </a:r>
                      <a:endParaRPr lang="zh-TW" altLang="en-US" dirty="0"/>
                    </a:p>
                  </a:txBody>
                  <a:tcPr/>
                </a:tc>
                <a:extLst>
                  <a:ext uri="{0D108BD9-81ED-4DB2-BD59-A6C34878D82A}">
                    <a16:rowId xmlns:a16="http://schemas.microsoft.com/office/drawing/2014/main" val="405919042"/>
                  </a:ext>
                </a:extLst>
              </a:tr>
              <a:tr h="370840">
                <a:tc>
                  <a:txBody>
                    <a:bodyPr/>
                    <a:lstStyle/>
                    <a:p>
                      <a:r>
                        <a:rPr lang="en-US" altLang="zh-TW" dirty="0"/>
                        <a:t>--</a:t>
                      </a:r>
                      <a:endParaRPr lang="zh-TW" altLang="en-US" dirty="0"/>
                    </a:p>
                  </a:txBody>
                  <a:tcPr/>
                </a:tc>
                <a:tc>
                  <a:txBody>
                    <a:bodyPr/>
                    <a:lstStyle/>
                    <a:p>
                      <a:r>
                        <a:rPr lang="en-US" altLang="zh-TW" dirty="0"/>
                        <a:t>952787</a:t>
                      </a:r>
                      <a:endParaRPr lang="zh-TW" altLang="en-US" dirty="0"/>
                    </a:p>
                  </a:txBody>
                  <a:tcPr/>
                </a:tc>
                <a:tc>
                  <a:txBody>
                    <a:bodyPr/>
                    <a:lstStyle/>
                    <a:p>
                      <a:r>
                        <a:rPr lang="en-US" altLang="zh-TW" dirty="0" err="1"/>
                        <a:t>member_read</a:t>
                      </a:r>
                      <a:r>
                        <a:rPr lang="en-US" altLang="zh-TW" dirty="0"/>
                        <a:t>, </a:t>
                      </a:r>
                      <a:r>
                        <a:rPr lang="en-US" altLang="zh-TW" dirty="0" err="1"/>
                        <a:t>member_write</a:t>
                      </a:r>
                      <a:endParaRPr lang="zh-TW" altLang="en-US" dirty="0"/>
                    </a:p>
                  </a:txBody>
                  <a:tcPr/>
                </a:tc>
                <a:extLst>
                  <a:ext uri="{0D108BD9-81ED-4DB2-BD59-A6C34878D82A}">
                    <a16:rowId xmlns:a16="http://schemas.microsoft.com/office/drawing/2014/main" val="3840405519"/>
                  </a:ext>
                </a:extLst>
              </a:tr>
              <a:tr h="370840">
                <a:tc>
                  <a:txBody>
                    <a:bodyPr/>
                    <a:lstStyle/>
                    <a:p>
                      <a:r>
                        <a:rPr lang="en-US" altLang="zh-TW" dirty="0"/>
                        <a:t>--</a:t>
                      </a:r>
                      <a:endParaRPr lang="zh-TW" altLang="en-US" dirty="0"/>
                    </a:p>
                  </a:txBody>
                  <a:tcPr/>
                </a:tc>
                <a:tc>
                  <a:txBody>
                    <a:bodyPr/>
                    <a:lstStyle/>
                    <a:p>
                      <a:r>
                        <a:rPr lang="en-US" altLang="zh-TW" dirty="0"/>
                        <a:t>C8763</a:t>
                      </a:r>
                      <a:endParaRPr lang="zh-TW" altLang="en-US" dirty="0"/>
                    </a:p>
                  </a:txBody>
                  <a:tcPr/>
                </a:tc>
                <a:tc>
                  <a:txBody>
                    <a:bodyPr/>
                    <a:lstStyle/>
                    <a:p>
                      <a:r>
                        <a:rPr lang="en-US" altLang="zh-TW" dirty="0"/>
                        <a:t>&lt;NULL&gt;</a:t>
                      </a:r>
                      <a:endParaRPr lang="zh-TW" altLang="en-US" dirty="0"/>
                    </a:p>
                  </a:txBody>
                  <a:tcPr/>
                </a:tc>
                <a:extLst>
                  <a:ext uri="{0D108BD9-81ED-4DB2-BD59-A6C34878D82A}">
                    <a16:rowId xmlns:a16="http://schemas.microsoft.com/office/drawing/2014/main" val="198804181"/>
                  </a:ext>
                </a:extLst>
              </a:tr>
            </a:tbl>
          </a:graphicData>
        </a:graphic>
      </p:graphicFrame>
    </p:spTree>
    <p:extLst>
      <p:ext uri="{BB962C8B-B14F-4D97-AF65-F5344CB8AC3E}">
        <p14:creationId xmlns:p14="http://schemas.microsoft.com/office/powerpoint/2010/main" val="634601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E6A4B9-6FC0-7D9D-F19C-72F92AE4CBF8}"/>
              </a:ext>
            </a:extLst>
          </p:cNvPr>
          <p:cNvSpPr>
            <a:spLocks noGrp="1"/>
          </p:cNvSpPr>
          <p:nvPr>
            <p:ph type="title"/>
          </p:nvPr>
        </p:nvSpPr>
        <p:spPr/>
        <p:txBody>
          <a:bodyPr/>
          <a:lstStyle/>
          <a:p>
            <a:r>
              <a:rPr lang="en-US" altLang="zh-TW" dirty="0"/>
              <a:t>API</a:t>
            </a:r>
            <a:r>
              <a:rPr lang="zh-TW" altLang="en-US" dirty="0"/>
              <a:t> </a:t>
            </a:r>
            <a:r>
              <a:rPr lang="en-US" altLang="zh-TW" dirty="0"/>
              <a:t>Scope (</a:t>
            </a:r>
            <a:r>
              <a:rPr lang="zh-TW" altLang="en-US" dirty="0"/>
              <a:t>識別證的管理模式</a:t>
            </a:r>
            <a:r>
              <a:rPr lang="en-US" altLang="zh-TW" dirty="0"/>
              <a:t>)</a:t>
            </a:r>
            <a:endParaRPr lang="zh-TW" altLang="en-US" dirty="0"/>
          </a:p>
        </p:txBody>
      </p:sp>
      <p:sp>
        <p:nvSpPr>
          <p:cNvPr id="4" name="內容版面配置區 3">
            <a:extLst>
              <a:ext uri="{FF2B5EF4-FFF2-40B4-BE49-F238E27FC236}">
                <a16:creationId xmlns:a16="http://schemas.microsoft.com/office/drawing/2014/main" id="{6BF4AA31-3F7E-835A-C084-B7126E1D0D14}"/>
              </a:ext>
            </a:extLst>
          </p:cNvPr>
          <p:cNvSpPr>
            <a:spLocks noGrp="1"/>
          </p:cNvSpPr>
          <p:nvPr>
            <p:ph sz="half" idx="2"/>
          </p:nvPr>
        </p:nvSpPr>
        <p:spPr>
          <a:xfrm>
            <a:off x="6172200" y="1825625"/>
            <a:ext cx="5551714" cy="4351338"/>
          </a:xfrm>
        </p:spPr>
        <p:txBody>
          <a:bodyPr/>
          <a:lstStyle/>
          <a:p>
            <a:pPr marL="0" indent="0">
              <a:buNone/>
            </a:pPr>
            <a:r>
              <a:rPr lang="en-US" altLang="zh-TW" dirty="0"/>
              <a:t>API </a:t>
            </a:r>
            <a:r>
              <a:rPr lang="zh-TW" altLang="en-US" dirty="0"/>
              <a:t>的世界中，常用的授權機制 </a:t>
            </a:r>
            <a:r>
              <a:rPr lang="en-US" altLang="zh-TW" dirty="0"/>
              <a:t>( SCOPE ) </a:t>
            </a:r>
            <a:r>
              <a:rPr lang="zh-TW" altLang="en-US" dirty="0"/>
              <a:t>其實只是 </a:t>
            </a:r>
            <a:r>
              <a:rPr lang="en-US" altLang="zh-TW" dirty="0"/>
              <a:t>RBAC </a:t>
            </a:r>
            <a:r>
              <a:rPr lang="zh-TW" altLang="en-US" dirty="0"/>
              <a:t>換個名詞而已。</a:t>
            </a:r>
            <a:endParaRPr lang="en-US" altLang="zh-TW" dirty="0"/>
          </a:p>
          <a:p>
            <a:pPr marL="0" indent="0">
              <a:buNone/>
            </a:pPr>
            <a:r>
              <a:rPr lang="zh-TW" altLang="en-US" dirty="0"/>
              <a:t>你核發 </a:t>
            </a:r>
            <a:r>
              <a:rPr lang="en-US" altLang="zh-TW" dirty="0"/>
              <a:t>APIKEY </a:t>
            </a:r>
            <a:r>
              <a:rPr lang="zh-TW" altLang="en-US" dirty="0"/>
              <a:t>時需要指定授權的 </a:t>
            </a:r>
            <a:r>
              <a:rPr lang="en-US" altLang="zh-TW" dirty="0"/>
              <a:t>SCOPEs, </a:t>
            </a:r>
            <a:r>
              <a:rPr lang="zh-TW" altLang="en-US" dirty="0"/>
              <a:t>而開發 </a:t>
            </a:r>
            <a:r>
              <a:rPr lang="en-US" altLang="zh-TW" dirty="0"/>
              <a:t>API </a:t>
            </a:r>
            <a:r>
              <a:rPr lang="zh-TW" altLang="en-US" dirty="0"/>
              <a:t>時規格也需要標記該 </a:t>
            </a:r>
            <a:r>
              <a:rPr lang="en-US" altLang="zh-TW" dirty="0"/>
              <a:t>API </a:t>
            </a:r>
            <a:r>
              <a:rPr lang="zh-TW" altLang="en-US" dirty="0"/>
              <a:t>要求那些授權，就能用同樣的機制驗證 </a:t>
            </a:r>
            <a:r>
              <a:rPr lang="en-US" altLang="zh-TW" dirty="0"/>
              <a:t>API </a:t>
            </a:r>
            <a:r>
              <a:rPr lang="zh-TW" altLang="en-US" dirty="0"/>
              <a:t>的授權。</a:t>
            </a:r>
            <a:endParaRPr lang="en-US" altLang="zh-TW" dirty="0"/>
          </a:p>
          <a:p>
            <a:pPr marL="0" indent="0">
              <a:buNone/>
            </a:pPr>
            <a:r>
              <a:rPr lang="zh-TW" altLang="en-US" dirty="0"/>
              <a:t>由於 </a:t>
            </a:r>
            <a:r>
              <a:rPr lang="en-US" altLang="zh-TW" dirty="0"/>
              <a:t>API </a:t>
            </a:r>
            <a:r>
              <a:rPr lang="zh-TW" altLang="en-US" dirty="0"/>
              <a:t>的進入點單一，設計開發階段就能確認 </a:t>
            </a:r>
            <a:r>
              <a:rPr lang="en-US" altLang="zh-TW" dirty="0"/>
              <a:t>(</a:t>
            </a:r>
            <a:r>
              <a:rPr lang="zh-TW" altLang="en-US" dirty="0"/>
              <a:t>不像功能或是資源可能有多個存取點，因此需要額外的安全設定</a:t>
            </a:r>
            <a:r>
              <a:rPr lang="en-US" altLang="zh-TW" dirty="0"/>
              <a:t>)</a:t>
            </a:r>
            <a:r>
              <a:rPr lang="zh-TW" altLang="en-US" dirty="0"/>
              <a:t>，通常可以直接在程式碼內宣告標記即可。</a:t>
            </a:r>
            <a:endParaRPr lang="en-US" altLang="zh-TW" dirty="0"/>
          </a:p>
          <a:p>
            <a:pPr marL="0" indent="0">
              <a:buNone/>
            </a:pPr>
            <a:r>
              <a:rPr lang="en-US" altLang="zh-TW" dirty="0"/>
              <a:t>Microsoft </a:t>
            </a:r>
            <a:r>
              <a:rPr lang="zh-TW" altLang="en-US" dirty="0"/>
              <a:t>的 </a:t>
            </a:r>
            <a:r>
              <a:rPr lang="en-US" altLang="zh-TW" dirty="0" err="1">
                <a:solidFill>
                  <a:srgbClr val="92D050"/>
                </a:solidFill>
              </a:rPr>
              <a:t>IPrincipal</a:t>
            </a:r>
            <a:r>
              <a:rPr lang="en-US" altLang="zh-TW" dirty="0">
                <a:solidFill>
                  <a:srgbClr val="92D050"/>
                </a:solidFill>
              </a:rPr>
              <a:t> / </a:t>
            </a:r>
            <a:r>
              <a:rPr lang="en-US" altLang="zh-TW" dirty="0" err="1">
                <a:solidFill>
                  <a:srgbClr val="92D050"/>
                </a:solidFill>
              </a:rPr>
              <a:t>IIdentity</a:t>
            </a:r>
            <a:r>
              <a:rPr lang="en-US" altLang="zh-TW" dirty="0">
                <a:solidFill>
                  <a:srgbClr val="92D050"/>
                </a:solidFill>
              </a:rPr>
              <a:t> </a:t>
            </a:r>
            <a:r>
              <a:rPr lang="zh-TW" altLang="en-US" dirty="0"/>
              <a:t>提供非常好的基礎建設，你可以用宣告的方式直接用</a:t>
            </a:r>
            <a:r>
              <a:rPr lang="en-US" altLang="zh-TW" dirty="0"/>
              <a:t> </a:t>
            </a:r>
            <a:r>
              <a:rPr lang="en-US" altLang="zh-TW" dirty="0" err="1">
                <a:solidFill>
                  <a:srgbClr val="92D050"/>
                </a:solidFill>
              </a:rPr>
              <a:t>AuthorizeAttrib</a:t>
            </a:r>
            <a:r>
              <a:rPr lang="en-US" altLang="zh-TW" dirty="0"/>
              <a:t> </a:t>
            </a:r>
            <a:r>
              <a:rPr lang="zh-TW" altLang="en-US" dirty="0"/>
              <a:t>來標記</a:t>
            </a:r>
            <a:endParaRPr lang="en-US" altLang="zh-TW" dirty="0"/>
          </a:p>
        </p:txBody>
      </p:sp>
      <p:sp>
        <p:nvSpPr>
          <p:cNvPr id="6" name="橢圓 5">
            <a:extLst>
              <a:ext uri="{FF2B5EF4-FFF2-40B4-BE49-F238E27FC236}">
                <a16:creationId xmlns:a16="http://schemas.microsoft.com/office/drawing/2014/main" id="{5DB00AB0-6553-F270-F3B2-2200EF1E0E40}"/>
              </a:ext>
            </a:extLst>
          </p:cNvPr>
          <p:cNvSpPr/>
          <p:nvPr/>
        </p:nvSpPr>
        <p:spPr>
          <a:xfrm>
            <a:off x="2880360" y="1825625"/>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WHO</a:t>
            </a:r>
          </a:p>
          <a:p>
            <a:pPr algn="ctr"/>
            <a:r>
              <a:rPr lang="en-US" altLang="zh-TW" sz="1200" dirty="0"/>
              <a:t>Are You?</a:t>
            </a:r>
            <a:endParaRPr lang="zh-TW" altLang="en-US" sz="1200" dirty="0"/>
          </a:p>
        </p:txBody>
      </p:sp>
      <p:sp>
        <p:nvSpPr>
          <p:cNvPr id="7" name="橢圓 6">
            <a:extLst>
              <a:ext uri="{FF2B5EF4-FFF2-40B4-BE49-F238E27FC236}">
                <a16:creationId xmlns:a16="http://schemas.microsoft.com/office/drawing/2014/main" id="{A98C131A-22FC-0FCD-A1D4-FB5DD83534B2}"/>
              </a:ext>
            </a:extLst>
          </p:cNvPr>
          <p:cNvSpPr/>
          <p:nvPr/>
        </p:nvSpPr>
        <p:spPr>
          <a:xfrm>
            <a:off x="2880360" y="3576751"/>
            <a:ext cx="1162594" cy="1097280"/>
          </a:xfrm>
          <a:prstGeom prst="ellipse">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rgbClr val="FFFF00"/>
                </a:solidFill>
              </a:rPr>
              <a:t>Security Systems</a:t>
            </a:r>
            <a:endParaRPr lang="zh-TW" altLang="en-US" sz="1400" b="1" dirty="0">
              <a:solidFill>
                <a:srgbClr val="FFFF00"/>
              </a:solidFill>
            </a:endParaRPr>
          </a:p>
        </p:txBody>
      </p:sp>
      <p:sp>
        <p:nvSpPr>
          <p:cNvPr id="8" name="橢圓 7">
            <a:extLst>
              <a:ext uri="{FF2B5EF4-FFF2-40B4-BE49-F238E27FC236}">
                <a16:creationId xmlns:a16="http://schemas.microsoft.com/office/drawing/2014/main" id="{CB95EA99-D500-DC52-A477-B6F810281F7C}"/>
              </a:ext>
            </a:extLst>
          </p:cNvPr>
          <p:cNvSpPr/>
          <p:nvPr/>
        </p:nvSpPr>
        <p:spPr>
          <a:xfrm>
            <a:off x="1018903"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WHAT</a:t>
            </a:r>
          </a:p>
          <a:p>
            <a:pPr algn="ctr"/>
            <a:r>
              <a:rPr lang="en-US" altLang="zh-TW" sz="1200" dirty="0"/>
              <a:t>You Do?</a:t>
            </a:r>
            <a:endParaRPr lang="zh-TW" altLang="en-US" sz="1200" dirty="0"/>
          </a:p>
        </p:txBody>
      </p:sp>
      <p:sp>
        <p:nvSpPr>
          <p:cNvPr id="9" name="橢圓 8">
            <a:extLst>
              <a:ext uri="{FF2B5EF4-FFF2-40B4-BE49-F238E27FC236}">
                <a16:creationId xmlns:a16="http://schemas.microsoft.com/office/drawing/2014/main" id="{01F8493F-E94D-C851-BCFD-60E29895CA73}"/>
              </a:ext>
            </a:extLst>
          </p:cNvPr>
          <p:cNvSpPr/>
          <p:nvPr/>
        </p:nvSpPr>
        <p:spPr>
          <a:xfrm>
            <a:off x="4857207"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Security Rules</a:t>
            </a:r>
            <a:endParaRPr lang="zh-TW" altLang="en-US" sz="1400" dirty="0"/>
          </a:p>
        </p:txBody>
      </p:sp>
      <p:cxnSp>
        <p:nvCxnSpPr>
          <p:cNvPr id="10" name="直線單箭頭接點 9">
            <a:extLst>
              <a:ext uri="{FF2B5EF4-FFF2-40B4-BE49-F238E27FC236}">
                <a16:creationId xmlns:a16="http://schemas.microsoft.com/office/drawing/2014/main" id="{323D435A-A94B-9685-BB45-7DCBCF3031B7}"/>
              </a:ext>
            </a:extLst>
          </p:cNvPr>
          <p:cNvCxnSpPr>
            <a:stCxn id="6" idx="4"/>
            <a:endCxn id="7" idx="0"/>
          </p:cNvCxnSpPr>
          <p:nvPr/>
        </p:nvCxnSpPr>
        <p:spPr>
          <a:xfrm>
            <a:off x="3461657" y="2922905"/>
            <a:ext cx="0" cy="653846"/>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6D097CFE-1640-D7E7-42FE-65204D1637E4}"/>
              </a:ext>
            </a:extLst>
          </p:cNvPr>
          <p:cNvCxnSpPr>
            <a:cxnSpLocks/>
            <a:stCxn id="8" idx="7"/>
          </p:cNvCxnSpPr>
          <p:nvPr/>
        </p:nvCxnSpPr>
        <p:spPr>
          <a:xfrm flipV="1">
            <a:off x="2011239" y="4415246"/>
            <a:ext cx="917017" cy="569701"/>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2A8F1B62-B1C9-4510-1F2D-D06C5B9408B5}"/>
              </a:ext>
            </a:extLst>
          </p:cNvPr>
          <p:cNvCxnSpPr>
            <a:cxnSpLocks/>
          </p:cNvCxnSpPr>
          <p:nvPr/>
        </p:nvCxnSpPr>
        <p:spPr>
          <a:xfrm flipH="1" flipV="1">
            <a:off x="3977640" y="4415246"/>
            <a:ext cx="992777" cy="698863"/>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31A29F4-05D3-B552-1E7B-AA6CDD9FF0DB}"/>
              </a:ext>
            </a:extLst>
          </p:cNvPr>
          <p:cNvSpPr txBox="1"/>
          <p:nvPr/>
        </p:nvSpPr>
        <p:spPr>
          <a:xfrm>
            <a:off x="449502" y="2040278"/>
            <a:ext cx="2220480" cy="830997"/>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來自認證系統，證明你的身分</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      Client-ID: "00012345"</a:t>
            </a:r>
          </a:p>
          <a:p>
            <a:r>
              <a:rPr lang="en-US" altLang="zh-TW" sz="1200" dirty="0">
                <a:solidFill>
                  <a:srgbClr val="92D050"/>
                </a:solidFill>
                <a:latin typeface="微軟正黑體" panose="020B0604030504040204" pitchFamily="34" charset="-120"/>
                <a:ea typeface="微軟正黑體" panose="020B0604030504040204" pitchFamily="34" charset="-120"/>
              </a:rPr>
              <a:t>}</a:t>
            </a:r>
          </a:p>
        </p:txBody>
      </p:sp>
      <p:sp>
        <p:nvSpPr>
          <p:cNvPr id="14" name="文字方塊 13">
            <a:extLst>
              <a:ext uri="{FF2B5EF4-FFF2-40B4-BE49-F238E27FC236}">
                <a16:creationId xmlns:a16="http://schemas.microsoft.com/office/drawing/2014/main" id="{03E9664F-7357-57E5-86CD-88946C5B145D}"/>
              </a:ext>
            </a:extLst>
          </p:cNvPr>
          <p:cNvSpPr txBox="1"/>
          <p:nvPr/>
        </p:nvSpPr>
        <p:spPr>
          <a:xfrm>
            <a:off x="456033" y="5960760"/>
            <a:ext cx="2635530" cy="830997"/>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來自你想要使用的功能</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a:p>
            <a:r>
              <a:rPr lang="zh-TW" altLang="en-US" sz="1200" dirty="0">
                <a:solidFill>
                  <a:srgbClr val="92D050"/>
                </a:solidFill>
                <a:latin typeface="微軟正黑體" panose="020B0604030504040204" pitchFamily="34" charset="-120"/>
                <a:ea typeface="微軟正黑體" panose="020B0604030504040204" pitchFamily="34" charset="-120"/>
              </a:rPr>
              <a:t>      </a:t>
            </a:r>
            <a:r>
              <a:rPr lang="en-US" altLang="zh-TW" sz="1200" dirty="0">
                <a:solidFill>
                  <a:srgbClr val="92D050"/>
                </a:solidFill>
                <a:latin typeface="微軟正黑體" panose="020B0604030504040204" pitchFamily="34" charset="-120"/>
                <a:ea typeface="微軟正黑體" panose="020B0604030504040204" pitchFamily="34" charset="-120"/>
              </a:rPr>
              <a:t>require-scope: "</a:t>
            </a:r>
            <a:r>
              <a:rPr lang="en-US" altLang="zh-TW" sz="1200" dirty="0" err="1">
                <a:solidFill>
                  <a:srgbClr val="92D050"/>
                </a:solidFill>
                <a:latin typeface="微軟正黑體" panose="020B0604030504040204" pitchFamily="34" charset="-120"/>
                <a:ea typeface="微軟正黑體" panose="020B0604030504040204" pitchFamily="34" charset="-120"/>
              </a:rPr>
              <a:t>member_read</a:t>
            </a:r>
            <a:r>
              <a:rPr lang="en-US" altLang="zh-TW" sz="1200" dirty="0">
                <a:solidFill>
                  <a:srgbClr val="92D050"/>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p:txBody>
      </p:sp>
      <p:sp>
        <p:nvSpPr>
          <p:cNvPr id="15" name="文字方塊 14">
            <a:extLst>
              <a:ext uri="{FF2B5EF4-FFF2-40B4-BE49-F238E27FC236}">
                <a16:creationId xmlns:a16="http://schemas.microsoft.com/office/drawing/2014/main" id="{9272198D-3FB0-DBFB-3535-0358CE7E35DE}"/>
              </a:ext>
            </a:extLst>
          </p:cNvPr>
          <p:cNvSpPr txBox="1"/>
          <p:nvPr/>
        </p:nvSpPr>
        <p:spPr>
          <a:xfrm>
            <a:off x="3875345" y="5960760"/>
            <a:ext cx="1604927" cy="461665"/>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來自系統的安全設定</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chemeClr val="bg1"/>
                </a:solidFill>
                <a:latin typeface="微軟正黑體" panose="020B0604030504040204" pitchFamily="34" charset="-120"/>
                <a:ea typeface="微軟正黑體" panose="020B0604030504040204" pitchFamily="34" charset="-120"/>
              </a:rPr>
              <a:t>// </a:t>
            </a:r>
            <a:r>
              <a:rPr lang="zh-TW" altLang="en-US" sz="1200" dirty="0">
                <a:solidFill>
                  <a:schemeClr val="bg1"/>
                </a:solidFill>
                <a:latin typeface="微軟正黑體" panose="020B0604030504040204" pitchFamily="34" charset="-120"/>
                <a:ea typeface="微軟正黑體" panose="020B0604030504040204" pitchFamily="34" charset="-120"/>
              </a:rPr>
              <a:t>如右表</a:t>
            </a:r>
            <a:endParaRPr lang="en-US" altLang="zh-TW" sz="1200" dirty="0">
              <a:solidFill>
                <a:schemeClr val="bg1"/>
              </a:solidFill>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D6E6B59F-C407-28B5-2213-8FFBDE121D64}"/>
              </a:ext>
            </a:extLst>
          </p:cNvPr>
          <p:cNvSpPr txBox="1"/>
          <p:nvPr/>
        </p:nvSpPr>
        <p:spPr>
          <a:xfrm>
            <a:off x="325404" y="3515536"/>
            <a:ext cx="2381806" cy="1015663"/>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來自安全檢驗的子系統</a:t>
            </a:r>
            <a:r>
              <a:rPr lang="en-US" altLang="zh-TW" sz="1200" dirty="0">
                <a:solidFill>
                  <a:schemeClr val="bg1"/>
                </a:solidFill>
                <a:latin typeface="微軟正黑體" panose="020B0604030504040204" pitchFamily="34" charset="-120"/>
                <a:ea typeface="微軟正黑體" panose="020B0604030504040204" pitchFamily="34" charset="-120"/>
              </a:rPr>
              <a:t>:</a:t>
            </a:r>
          </a:p>
          <a:p>
            <a:pPr marL="228600" indent="-228600">
              <a:buAutoNum type="arabicPeriod"/>
            </a:pPr>
            <a:r>
              <a:rPr lang="en-US" altLang="zh-TW" sz="1200" dirty="0">
                <a:solidFill>
                  <a:schemeClr val="bg1"/>
                </a:solidFill>
                <a:latin typeface="微軟正黑體" panose="020B0604030504040204" pitchFamily="34" charset="-120"/>
                <a:ea typeface="微軟正黑體" panose="020B0604030504040204" pitchFamily="34" charset="-120"/>
              </a:rPr>
              <a:t>WHO:	</a:t>
            </a:r>
            <a:r>
              <a:rPr lang="en-US" altLang="zh-TW" sz="1200" dirty="0">
                <a:solidFill>
                  <a:srgbClr val="92D050"/>
                </a:solidFill>
                <a:latin typeface="微軟正黑體" panose="020B0604030504040204" pitchFamily="34" charset="-120"/>
                <a:ea typeface="微軟正黑體" panose="020B0604030504040204" pitchFamily="34" charset="-120"/>
              </a:rPr>
              <a:t>["</a:t>
            </a:r>
            <a:r>
              <a:rPr lang="en-US" altLang="zh-TW" sz="1200" dirty="0" err="1">
                <a:solidFill>
                  <a:srgbClr val="92D050"/>
                </a:solidFill>
                <a:latin typeface="微軟正黑體" panose="020B0604030504040204" pitchFamily="34" charset="-120"/>
                <a:ea typeface="微軟正黑體" panose="020B0604030504040204" pitchFamily="34" charset="-120"/>
              </a:rPr>
              <a:t>member_read</a:t>
            </a:r>
            <a:r>
              <a:rPr lang="en-US" altLang="zh-TW" sz="1200" dirty="0">
                <a:solidFill>
                  <a:srgbClr val="92D050"/>
                </a:solidFill>
                <a:latin typeface="微軟正黑體" panose="020B0604030504040204" pitchFamily="34" charset="-120"/>
                <a:ea typeface="微軟正黑體" panose="020B0604030504040204" pitchFamily="34" charset="-120"/>
              </a:rPr>
              <a:t>"] </a:t>
            </a:r>
          </a:p>
          <a:p>
            <a:pPr marL="228600" indent="-228600">
              <a:buAutoNum type="arabicPeriod"/>
            </a:pPr>
            <a:r>
              <a:rPr lang="en-US" altLang="zh-TW" sz="1200" dirty="0">
                <a:solidFill>
                  <a:schemeClr val="bg1"/>
                </a:solidFill>
                <a:latin typeface="微軟正黑體" panose="020B0604030504040204" pitchFamily="34" charset="-120"/>
                <a:ea typeface="微軟正黑體" panose="020B0604030504040204" pitchFamily="34" charset="-120"/>
              </a:rPr>
              <a:t>WHAT:	</a:t>
            </a:r>
            <a:r>
              <a:rPr lang="en-US" altLang="zh-TW" sz="1200" dirty="0">
                <a:solidFill>
                  <a:srgbClr val="92D050"/>
                </a:solidFill>
                <a:latin typeface="微軟正黑體" panose="020B0604030504040204" pitchFamily="34" charset="-120"/>
                <a:ea typeface="微軟正黑體" panose="020B0604030504040204" pitchFamily="34" charset="-120"/>
              </a:rPr>
              <a:t>["</a:t>
            </a:r>
            <a:r>
              <a:rPr lang="en-US" altLang="zh-TW" sz="1200" dirty="0" err="1">
                <a:solidFill>
                  <a:srgbClr val="92D050"/>
                </a:solidFill>
                <a:latin typeface="微軟正黑體" panose="020B0604030504040204" pitchFamily="34" charset="-120"/>
                <a:ea typeface="微軟正黑體" panose="020B0604030504040204" pitchFamily="34" charset="-120"/>
              </a:rPr>
              <a:t>member_read</a:t>
            </a:r>
            <a:r>
              <a:rPr lang="en-US" altLang="zh-TW" sz="1200" dirty="0">
                <a:solidFill>
                  <a:srgbClr val="92D050"/>
                </a:solidFill>
                <a:latin typeface="微軟正黑體" panose="020B0604030504040204" pitchFamily="34" charset="-120"/>
                <a:ea typeface="微軟正黑體" panose="020B0604030504040204" pitchFamily="34" charset="-120"/>
              </a:rPr>
              <a:t> "]</a:t>
            </a:r>
          </a:p>
          <a:p>
            <a:pPr marL="228600" indent="-228600">
              <a:buAutoNum type="arabicPeriod"/>
            </a:pPr>
            <a:r>
              <a:rPr lang="zh-TW" altLang="en-US" sz="1200" dirty="0">
                <a:solidFill>
                  <a:schemeClr val="bg1"/>
                </a:solidFill>
                <a:latin typeface="微軟正黑體" panose="020B0604030504040204" pitchFamily="34" charset="-120"/>
                <a:ea typeface="微軟正黑體" panose="020B0604030504040204" pitchFamily="34" charset="-120"/>
              </a:rPr>
              <a:t>計算 </a:t>
            </a:r>
            <a:r>
              <a:rPr lang="en-US" altLang="zh-TW" sz="1200" dirty="0">
                <a:solidFill>
                  <a:schemeClr val="bg1"/>
                </a:solidFill>
                <a:latin typeface="微軟正黑體" panose="020B0604030504040204" pitchFamily="34" charset="-120"/>
                <a:ea typeface="微軟正黑體" panose="020B0604030504040204" pitchFamily="34" charset="-120"/>
              </a:rPr>
              <a:t>(1) </a:t>
            </a:r>
            <a:r>
              <a:rPr lang="zh-TW" altLang="en-US" sz="1200" dirty="0">
                <a:solidFill>
                  <a:schemeClr val="bg1"/>
                </a:solidFill>
                <a:latin typeface="微軟正黑體" panose="020B0604030504040204" pitchFamily="34" charset="-120"/>
                <a:ea typeface="微軟正黑體" panose="020B0604030504040204" pitchFamily="34" charset="-120"/>
              </a:rPr>
              <a:t>是否</a:t>
            </a:r>
            <a:r>
              <a:rPr lang="zh-TW" altLang="en-US" sz="1200" b="1" dirty="0">
                <a:solidFill>
                  <a:srgbClr val="FFFF00"/>
                </a:solidFill>
                <a:latin typeface="微軟正黑體" panose="020B0604030504040204" pitchFamily="34" charset="-120"/>
                <a:ea typeface="微軟正黑體" panose="020B0604030504040204" pitchFamily="34" charset="-120"/>
              </a:rPr>
              <a:t>包含</a:t>
            </a:r>
            <a:r>
              <a:rPr lang="en-US" altLang="zh-TW" sz="1200" dirty="0">
                <a:solidFill>
                  <a:schemeClr val="bg1"/>
                </a:solidFill>
                <a:latin typeface="微軟正黑體" panose="020B0604030504040204" pitchFamily="34" charset="-120"/>
                <a:ea typeface="微軟正黑體" panose="020B0604030504040204" pitchFamily="34" charset="-120"/>
              </a:rPr>
              <a:t> (2) </a:t>
            </a:r>
            <a:br>
              <a:rPr lang="en-US" altLang="zh-TW" sz="1200" dirty="0">
                <a:solidFill>
                  <a:schemeClr val="bg1"/>
                </a:solidFill>
                <a:latin typeface="微軟正黑體" panose="020B0604030504040204" pitchFamily="34" charset="-120"/>
                <a:ea typeface="微軟正黑體" panose="020B0604030504040204" pitchFamily="34" charset="-120"/>
              </a:rPr>
            </a:br>
            <a:r>
              <a:rPr lang="zh-TW" altLang="en-US" sz="1200" dirty="0">
                <a:solidFill>
                  <a:schemeClr val="bg1"/>
                </a:solidFill>
                <a:latin typeface="微軟正黑體" panose="020B0604030504040204" pitchFamily="34" charset="-120"/>
                <a:ea typeface="微軟正黑體" panose="020B0604030504040204" pitchFamily="34" charset="-120"/>
              </a:rPr>
              <a:t>傳回</a:t>
            </a:r>
            <a:r>
              <a:rPr lang="en-US" altLang="zh-TW" sz="1200" dirty="0">
                <a:solidFill>
                  <a:schemeClr val="bg1"/>
                </a:solidFill>
                <a:latin typeface="微軟正黑體" panose="020B0604030504040204" pitchFamily="34" charset="-120"/>
                <a:ea typeface="微軟正黑體" panose="020B0604030504040204" pitchFamily="34" charset="-120"/>
              </a:rPr>
              <a:t>:</a:t>
            </a:r>
            <a:r>
              <a:rPr lang="zh-TW" altLang="en-US" sz="1200" dirty="0">
                <a:solidFill>
                  <a:schemeClr val="bg1"/>
                </a:solidFill>
                <a:latin typeface="微軟正黑體" panose="020B0604030504040204" pitchFamily="34" charset="-120"/>
                <a:ea typeface="微軟正黑體" panose="020B0604030504040204" pitchFamily="34" charset="-120"/>
              </a:rPr>
              <a:t> </a:t>
            </a:r>
            <a:r>
              <a:rPr lang="en-US" altLang="zh-TW" sz="1200" dirty="0">
                <a:solidFill>
                  <a:srgbClr val="92D050"/>
                </a:solidFill>
                <a:latin typeface="微軟正黑體" panose="020B0604030504040204" pitchFamily="34" charset="-120"/>
                <a:ea typeface="微軟正黑體" panose="020B0604030504040204" pitchFamily="34" charset="-120"/>
              </a:rPr>
              <a:t>TRUE</a:t>
            </a:r>
          </a:p>
        </p:txBody>
      </p:sp>
    </p:spTree>
    <p:extLst>
      <p:ext uri="{BB962C8B-B14F-4D97-AF65-F5344CB8AC3E}">
        <p14:creationId xmlns:p14="http://schemas.microsoft.com/office/powerpoint/2010/main" val="12646357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DE91FD80-0EFF-FEB3-CEAB-DA39F8364E8E}"/>
              </a:ext>
            </a:extLst>
          </p:cNvPr>
          <p:cNvSpPr>
            <a:spLocks noGrp="1"/>
          </p:cNvSpPr>
          <p:nvPr>
            <p:ph idx="1"/>
          </p:nvPr>
        </p:nvSpPr>
        <p:spPr>
          <a:xfrm>
            <a:off x="4670642" y="796828"/>
            <a:ext cx="7521357" cy="5837329"/>
          </a:xfrm>
        </p:spPr>
        <p:txBody>
          <a:bodyPr>
            <a:normAutofit/>
          </a:bodyPr>
          <a:lstStyle/>
          <a:p>
            <a:pPr marL="0" indent="0">
              <a:buNone/>
            </a:pPr>
            <a:r>
              <a:rPr lang="en-US" altLang="zh-TW" dirty="0"/>
              <a:t>[Authorize(Role="Users")]</a:t>
            </a:r>
          </a:p>
          <a:p>
            <a:pPr marL="0" indent="0">
              <a:buNone/>
            </a:pPr>
            <a:r>
              <a:rPr lang="en-US" altLang="zh-TW" dirty="0"/>
              <a:t>public object Verify(int id, object parameters)</a:t>
            </a:r>
          </a:p>
          <a:p>
            <a:pPr marL="0" indent="0">
              <a:buNone/>
            </a:pPr>
            <a:r>
              <a:rPr lang="en-US" altLang="zh-TW" dirty="0"/>
              <a:t>{</a:t>
            </a:r>
          </a:p>
          <a:p>
            <a:pPr marL="0" indent="0">
              <a:buNone/>
            </a:pPr>
            <a:r>
              <a:rPr lang="en-US" altLang="zh-TW" dirty="0"/>
              <a:t>	var user = </a:t>
            </a:r>
            <a:r>
              <a:rPr lang="en-US" altLang="zh-TW" dirty="0" err="1"/>
              <a:t>this.repository.GetById</a:t>
            </a:r>
            <a:r>
              <a:rPr lang="en-US" altLang="zh-TW" dirty="0"/>
              <a:t>&lt;User&gt;(id);</a:t>
            </a:r>
          </a:p>
          <a:p>
            <a:pPr marL="0" indent="0">
              <a:buNone/>
            </a:pPr>
            <a:r>
              <a:rPr lang="en-US" altLang="zh-TW" dirty="0"/>
              <a:t>	if (</a:t>
            </a:r>
            <a:r>
              <a:rPr lang="en-US" altLang="zh-TW" dirty="0" err="1"/>
              <a:t>user.State</a:t>
            </a:r>
            <a:r>
              <a:rPr lang="en-US" altLang="zh-TW" dirty="0"/>
              <a:t> != </a:t>
            </a:r>
            <a:r>
              <a:rPr lang="en-US" altLang="zh-TW" dirty="0" err="1"/>
              <a:t>UserStateEnum.</a:t>
            </a:r>
            <a:r>
              <a:rPr lang="en-US" altLang="zh-TW" b="1" dirty="0" err="1">
                <a:solidFill>
                  <a:srgbClr val="FFFF00"/>
                </a:solidFill>
              </a:rPr>
              <a:t>Unverified</a:t>
            </a:r>
            <a:r>
              <a:rPr lang="en-US" altLang="zh-TW" dirty="0"/>
              <a:t>) return Error(503);</a:t>
            </a:r>
          </a:p>
          <a:p>
            <a:pPr marL="0" indent="0">
              <a:buNone/>
            </a:pPr>
            <a:endParaRPr lang="en-US" altLang="zh-TW" dirty="0"/>
          </a:p>
          <a:p>
            <a:pPr marL="0" indent="0">
              <a:buNone/>
            </a:pPr>
            <a:r>
              <a:rPr lang="en-US" altLang="zh-TW" dirty="0"/>
              <a:t>	this.</a:t>
            </a:r>
            <a:r>
              <a:rPr lang="en-US" altLang="zh-TW" dirty="0" err="1"/>
              <a:t>OnVerifyExecuting</a:t>
            </a:r>
            <a:r>
              <a:rPr lang="en-US" altLang="zh-TW" dirty="0"/>
              <a:t>?.Invoke();</a:t>
            </a:r>
            <a:br>
              <a:rPr lang="en-US" altLang="zh-TW" dirty="0"/>
            </a:br>
            <a:endParaRPr lang="en-US" altLang="zh-TW" dirty="0"/>
          </a:p>
          <a:p>
            <a:pPr marL="0" indent="0">
              <a:buNone/>
            </a:pPr>
            <a:r>
              <a:rPr lang="en-US" altLang="zh-TW" dirty="0">
                <a:solidFill>
                  <a:srgbClr val="92D050"/>
                </a:solidFill>
              </a:rPr>
              <a:t>	// start do actions</a:t>
            </a:r>
          </a:p>
          <a:p>
            <a:pPr marL="0" indent="0">
              <a:buNone/>
            </a:pPr>
            <a:r>
              <a:rPr lang="en-US" altLang="zh-TW" dirty="0">
                <a:solidFill>
                  <a:srgbClr val="92D050"/>
                </a:solidFill>
              </a:rPr>
              <a:t>	// update user set … , state = "Verified" </a:t>
            </a:r>
          </a:p>
          <a:p>
            <a:pPr marL="0" indent="0">
              <a:buNone/>
            </a:pPr>
            <a:r>
              <a:rPr lang="en-US" altLang="zh-TW" dirty="0">
                <a:solidFill>
                  <a:srgbClr val="92D050"/>
                </a:solidFill>
              </a:rPr>
              <a:t>	// where id = {id} and state = "Unverified"</a:t>
            </a:r>
          </a:p>
          <a:p>
            <a:pPr marL="0" indent="0">
              <a:buNone/>
            </a:pPr>
            <a:br>
              <a:rPr lang="en-US" altLang="zh-TW" dirty="0"/>
            </a:br>
            <a:r>
              <a:rPr lang="en-US" altLang="zh-TW" dirty="0"/>
              <a:t>	this.</a:t>
            </a:r>
            <a:r>
              <a:rPr lang="en-US" altLang="zh-TW" dirty="0" err="1"/>
              <a:t>OnVerifyCompleted</a:t>
            </a:r>
            <a:r>
              <a:rPr lang="en-US" altLang="zh-TW" dirty="0"/>
              <a:t>?.Invoke();</a:t>
            </a:r>
          </a:p>
          <a:p>
            <a:pPr marL="0" indent="0">
              <a:buNone/>
            </a:pPr>
            <a:r>
              <a:rPr lang="en-US" altLang="zh-TW" dirty="0"/>
              <a:t>	this.</a:t>
            </a:r>
            <a:r>
              <a:rPr lang="en-US" altLang="zh-TW" dirty="0" err="1"/>
              <a:t>OnStateChanged</a:t>
            </a:r>
            <a:r>
              <a:rPr lang="en-US" altLang="zh-TW" dirty="0"/>
              <a:t>?.Invoke( … );</a:t>
            </a:r>
          </a:p>
          <a:p>
            <a:pPr marL="0" indent="0">
              <a:buNone/>
            </a:pPr>
            <a:r>
              <a:rPr lang="en-US" altLang="zh-TW" dirty="0"/>
              <a:t>	return OK(200);</a:t>
            </a:r>
          </a:p>
          <a:p>
            <a:pPr marL="0" indent="0">
              <a:buNone/>
            </a:pPr>
            <a:r>
              <a:rPr lang="en-US" altLang="zh-TW" dirty="0"/>
              <a:t>}</a:t>
            </a:r>
            <a:endParaRPr lang="zh-TW" altLang="en-US" dirty="0"/>
          </a:p>
        </p:txBody>
      </p:sp>
      <p:pic>
        <p:nvPicPr>
          <p:cNvPr id="10" name="圖片 9">
            <a:hlinkClick r:id="rId2"/>
            <a:extLst>
              <a:ext uri="{FF2B5EF4-FFF2-40B4-BE49-F238E27FC236}">
                <a16:creationId xmlns:a16="http://schemas.microsoft.com/office/drawing/2014/main" id="{092022A8-577C-D0D4-7F26-D82925B2B0DE}"/>
              </a:ext>
            </a:extLst>
          </p:cNvPr>
          <p:cNvPicPr>
            <a:picLocks noChangeAspect="1"/>
          </p:cNvPicPr>
          <p:nvPr/>
        </p:nvPicPr>
        <p:blipFill>
          <a:blip r:embed="rId3"/>
          <a:stretch>
            <a:fillRect/>
          </a:stretch>
        </p:blipFill>
        <p:spPr>
          <a:xfrm>
            <a:off x="10117183" y="6220166"/>
            <a:ext cx="1999823" cy="573907"/>
          </a:xfrm>
          <a:prstGeom prst="rect">
            <a:avLst/>
          </a:prstGeom>
        </p:spPr>
      </p:pic>
      <p:sp>
        <p:nvSpPr>
          <p:cNvPr id="11" name="文字方塊 10">
            <a:extLst>
              <a:ext uri="{FF2B5EF4-FFF2-40B4-BE49-F238E27FC236}">
                <a16:creationId xmlns:a16="http://schemas.microsoft.com/office/drawing/2014/main" id="{FDEE1329-2571-7ECC-A22D-5879E7857108}"/>
              </a:ext>
            </a:extLst>
          </p:cNvPr>
          <p:cNvSpPr txBox="1"/>
          <p:nvPr/>
        </p:nvSpPr>
        <p:spPr>
          <a:xfrm>
            <a:off x="418011" y="796828"/>
            <a:ext cx="3717877" cy="2062103"/>
          </a:xfrm>
          <a:prstGeom prst="rect">
            <a:avLst/>
          </a:prstGeom>
          <a:noFill/>
        </p:spPr>
        <p:txBody>
          <a:bodyPr wrap="none" rtlCol="0">
            <a:spAutoFit/>
          </a:bodyPr>
          <a:lstStyle/>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宣告</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只允許特定角色執行</a:t>
            </a:r>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也可以在程式碼中判定。</a:t>
            </a:r>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參考 </a:t>
            </a:r>
            <a:r>
              <a:rPr lang="en-US" altLang="zh-TW" sz="1600" b="1" dirty="0" err="1">
                <a:solidFill>
                  <a:srgbClr val="92D050"/>
                </a:solidFill>
                <a:latin typeface="微軟正黑體" panose="020B0604030504040204" pitchFamily="34" charset="-120"/>
                <a:ea typeface="微軟正黑體" panose="020B0604030504040204" pitchFamily="34" charset="-120"/>
              </a:rPr>
              <a:t>IPrincipal</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 </a:t>
            </a:r>
            <a:r>
              <a:rPr lang="en-US" altLang="zh-TW" sz="1600" b="1" dirty="0" err="1">
                <a:solidFill>
                  <a:srgbClr val="92D050"/>
                </a:solidFill>
                <a:latin typeface="微軟正黑體" panose="020B0604030504040204" pitchFamily="34" charset="-120"/>
                <a:ea typeface="微軟正黑體" panose="020B0604030504040204" pitchFamily="34" charset="-120"/>
              </a:rPr>
              <a:t>IIdentity</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的用法。</a:t>
            </a:r>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目前 </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APIKEY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所授予的權限，應該帶在</a:t>
            </a:r>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Header,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經由 </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Middleware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處理，建立</a:t>
            </a:r>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對應的 </a:t>
            </a:r>
            <a:r>
              <a:rPr lang="en-US" altLang="zh-TW" sz="1600" dirty="0" err="1">
                <a:solidFill>
                  <a:schemeClr val="bg1">
                    <a:lumMod val="85000"/>
                  </a:schemeClr>
                </a:solidFill>
                <a:latin typeface="微軟正黑體" panose="020B0604030504040204" pitchFamily="34" charset="-120"/>
                <a:ea typeface="微軟正黑體" panose="020B0604030504040204" pitchFamily="34" charset="-120"/>
              </a:rPr>
              <a:t>IPrincipal</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存放在 </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Context,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貫穿</a:t>
            </a:r>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整個 </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Request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處理的所有 </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Pipeline.</a:t>
            </a:r>
          </a:p>
        </p:txBody>
      </p:sp>
      <p:cxnSp>
        <p:nvCxnSpPr>
          <p:cNvPr id="18" name="直線接點 17">
            <a:extLst>
              <a:ext uri="{FF2B5EF4-FFF2-40B4-BE49-F238E27FC236}">
                <a16:creationId xmlns:a16="http://schemas.microsoft.com/office/drawing/2014/main" id="{F0C43E63-A586-F5B9-7C61-91EB345C81B0}"/>
              </a:ext>
            </a:extLst>
          </p:cNvPr>
          <p:cNvCxnSpPr/>
          <p:nvPr/>
        </p:nvCxnSpPr>
        <p:spPr>
          <a:xfrm flipH="1">
            <a:off x="3128554" y="960114"/>
            <a:ext cx="1372626"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B11EE44A-A2EA-387C-F038-69225249F721}"/>
              </a:ext>
            </a:extLst>
          </p:cNvPr>
          <p:cNvCxnSpPr>
            <a:cxnSpLocks/>
          </p:cNvCxnSpPr>
          <p:nvPr/>
        </p:nvCxnSpPr>
        <p:spPr>
          <a:xfrm flipV="1">
            <a:off x="4501180" y="796828"/>
            <a:ext cx="0" cy="286303"/>
          </a:xfrm>
          <a:prstGeom prst="line">
            <a:avLst/>
          </a:prstGeom>
          <a:ln w="3810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74319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295A76-0E08-BC0D-8FCA-B0167B56E386}"/>
              </a:ext>
            </a:extLst>
          </p:cNvPr>
          <p:cNvSpPr>
            <a:spLocks noGrp="1"/>
          </p:cNvSpPr>
          <p:nvPr>
            <p:ph type="title"/>
          </p:nvPr>
        </p:nvSpPr>
        <p:spPr/>
        <p:txBody>
          <a:bodyPr/>
          <a:lstStyle/>
          <a:p>
            <a:r>
              <a:rPr lang="zh-TW" altLang="en-US" dirty="0"/>
              <a:t>再探授權機制的設計</a:t>
            </a:r>
            <a:r>
              <a:rPr lang="en-US" altLang="zh-TW" dirty="0"/>
              <a:t>: Role / Scope</a:t>
            </a:r>
            <a:endParaRPr lang="zh-TW" altLang="en-US" dirty="0"/>
          </a:p>
        </p:txBody>
      </p:sp>
      <p:sp>
        <p:nvSpPr>
          <p:cNvPr id="3" name="內容版面配置區 2">
            <a:extLst>
              <a:ext uri="{FF2B5EF4-FFF2-40B4-BE49-F238E27FC236}">
                <a16:creationId xmlns:a16="http://schemas.microsoft.com/office/drawing/2014/main" id="{AC232969-6DE4-AA0D-6D91-23599E1A71E4}"/>
              </a:ext>
            </a:extLst>
          </p:cNvPr>
          <p:cNvSpPr>
            <a:spLocks noGrp="1"/>
          </p:cNvSpPr>
          <p:nvPr>
            <p:ph idx="1"/>
          </p:nvPr>
        </p:nvSpPr>
        <p:spPr/>
        <p:txBody>
          <a:bodyPr/>
          <a:lstStyle/>
          <a:p>
            <a:r>
              <a:rPr lang="en-US" altLang="zh-TW" dirty="0"/>
              <a:t>ROLE:</a:t>
            </a:r>
            <a:r>
              <a:rPr lang="zh-TW" altLang="en-US" dirty="0"/>
              <a:t> 你系統上實際的角色</a:t>
            </a:r>
            <a:endParaRPr lang="en-US" altLang="zh-TW" dirty="0"/>
          </a:p>
          <a:p>
            <a:r>
              <a:rPr lang="en-US" altLang="zh-TW" dirty="0"/>
              <a:t>SCOPE:</a:t>
            </a:r>
            <a:r>
              <a:rPr lang="zh-TW" altLang="en-US" dirty="0"/>
              <a:t> 授權的最小單位</a:t>
            </a:r>
            <a:endParaRPr lang="en-US" altLang="zh-TW" dirty="0"/>
          </a:p>
          <a:p>
            <a:r>
              <a:rPr lang="en-US" altLang="zh-TW" dirty="0"/>
              <a:t>ROLE</a:t>
            </a:r>
            <a:r>
              <a:rPr lang="zh-TW" altLang="en-US" dirty="0"/>
              <a:t> </a:t>
            </a:r>
            <a:r>
              <a:rPr lang="en-US" altLang="zh-TW" dirty="0"/>
              <a:t>!=</a:t>
            </a:r>
            <a:r>
              <a:rPr lang="zh-TW" altLang="en-US" dirty="0"/>
              <a:t> </a:t>
            </a:r>
            <a:r>
              <a:rPr lang="en-US" altLang="zh-TW" dirty="0"/>
              <a:t>SCOPE</a:t>
            </a:r>
            <a:r>
              <a:rPr lang="zh-TW" altLang="en-US" dirty="0"/>
              <a:t> </a:t>
            </a:r>
            <a:r>
              <a:rPr lang="en-US" altLang="zh-TW" dirty="0"/>
              <a:t>(</a:t>
            </a:r>
            <a:r>
              <a:rPr lang="zh-TW" altLang="en-US" dirty="0"/>
              <a:t>簡單的狀況下兩者可視為同一件事</a:t>
            </a:r>
            <a:r>
              <a:rPr lang="en-US" altLang="zh-TW" dirty="0"/>
              <a:t>)</a:t>
            </a:r>
            <a:r>
              <a:rPr lang="zh-TW" altLang="en-US" dirty="0"/>
              <a:t>，但是當你有 </a:t>
            </a:r>
            <a:r>
              <a:rPr lang="en-US" altLang="zh-TW" dirty="0"/>
              <a:t>100 </a:t>
            </a:r>
            <a:r>
              <a:rPr lang="zh-TW" altLang="en-US" dirty="0"/>
              <a:t>個不同的角色時，或是你希望開發階段不被角色綁住</a:t>
            </a:r>
            <a:r>
              <a:rPr lang="en-US" altLang="zh-TW" dirty="0"/>
              <a:t>..</a:t>
            </a:r>
          </a:p>
          <a:p>
            <a:r>
              <a:rPr lang="zh-TW" altLang="en-US" dirty="0"/>
              <a:t>用歸納的方式來收斂 </a:t>
            </a:r>
            <a:r>
              <a:rPr lang="en-US" altLang="zh-TW" dirty="0"/>
              <a:t>SCOPE</a:t>
            </a:r>
            <a:endParaRPr lang="zh-TW" altLang="en-US" dirty="0"/>
          </a:p>
        </p:txBody>
      </p:sp>
    </p:spTree>
    <p:extLst>
      <p:ext uri="{BB962C8B-B14F-4D97-AF65-F5344CB8AC3E}">
        <p14:creationId xmlns:p14="http://schemas.microsoft.com/office/powerpoint/2010/main" val="1266423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BF74F88-1AD0-27CB-A001-08C0CACFADAD}"/>
              </a:ext>
            </a:extLst>
          </p:cNvPr>
          <p:cNvSpPr>
            <a:spLocks noGrp="1"/>
          </p:cNvSpPr>
          <p:nvPr>
            <p:ph type="ctrTitle"/>
          </p:nvPr>
        </p:nvSpPr>
        <p:spPr/>
        <p:txBody>
          <a:bodyPr/>
          <a:lstStyle/>
          <a:p>
            <a:r>
              <a:rPr lang="en-US" altLang="zh-TW" dirty="0"/>
              <a:t>4. </a:t>
            </a:r>
            <a:r>
              <a:rPr lang="zh-TW" altLang="en-US" dirty="0"/>
              <a:t>思考是否會過度設計</a:t>
            </a:r>
            <a:r>
              <a:rPr lang="en-US" altLang="zh-TW" dirty="0"/>
              <a:t>?</a:t>
            </a:r>
            <a:endParaRPr lang="zh-TW" altLang="en-US" dirty="0"/>
          </a:p>
        </p:txBody>
      </p:sp>
      <p:sp>
        <p:nvSpPr>
          <p:cNvPr id="5" name="副標題 4">
            <a:extLst>
              <a:ext uri="{FF2B5EF4-FFF2-40B4-BE49-F238E27FC236}">
                <a16:creationId xmlns:a16="http://schemas.microsoft.com/office/drawing/2014/main" id="{5F68B3B0-FD04-B86B-621D-49E4DA88EAB8}"/>
              </a:ext>
            </a:extLst>
          </p:cNvPr>
          <p:cNvSpPr>
            <a:spLocks noGrp="1"/>
          </p:cNvSpPr>
          <p:nvPr>
            <p:ph type="subTitle" idx="1"/>
          </p:nvPr>
        </p:nvSpPr>
        <p:spPr/>
        <p:txBody>
          <a:bodyPr/>
          <a:lstStyle/>
          <a:p>
            <a:r>
              <a:rPr lang="en-US" altLang="zh-TW" dirty="0">
                <a:solidFill>
                  <a:srgbClr val="92D050"/>
                </a:solidFill>
              </a:rPr>
              <a:t>// </a:t>
            </a:r>
            <a:r>
              <a:rPr lang="zh-TW" altLang="en-US" dirty="0">
                <a:solidFill>
                  <a:srgbClr val="92D050"/>
                </a:solidFill>
              </a:rPr>
              <a:t>過與不及都是極端，團隊需要有足夠經驗與視野的人來決定平衡點</a:t>
            </a:r>
          </a:p>
        </p:txBody>
      </p:sp>
    </p:spTree>
    <p:extLst>
      <p:ext uri="{BB962C8B-B14F-4D97-AF65-F5344CB8AC3E}">
        <p14:creationId xmlns:p14="http://schemas.microsoft.com/office/powerpoint/2010/main" val="3094787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18044FDF-0EEE-893D-D016-EE2C63210C23}"/>
              </a:ext>
            </a:extLst>
          </p:cNvPr>
          <p:cNvSpPr>
            <a:spLocks noGrp="1"/>
          </p:cNvSpPr>
          <p:nvPr>
            <p:ph type="title"/>
          </p:nvPr>
        </p:nvSpPr>
        <p:spPr/>
        <p:txBody>
          <a:bodyPr/>
          <a:lstStyle/>
          <a:p>
            <a:r>
              <a:rPr lang="zh-TW" altLang="en-US" dirty="0"/>
              <a:t>導讀</a:t>
            </a:r>
            <a:r>
              <a:rPr lang="en-US" altLang="zh-TW" dirty="0"/>
              <a:t>: </a:t>
            </a:r>
            <a:r>
              <a:rPr lang="zh-TW" altLang="en-US" dirty="0"/>
              <a:t>我的投影片製作習慣</a:t>
            </a:r>
          </a:p>
        </p:txBody>
      </p:sp>
      <p:sp>
        <p:nvSpPr>
          <p:cNvPr id="6" name="內容版面配置區 5">
            <a:extLst>
              <a:ext uri="{FF2B5EF4-FFF2-40B4-BE49-F238E27FC236}">
                <a16:creationId xmlns:a16="http://schemas.microsoft.com/office/drawing/2014/main" id="{05F76D38-7AF0-EF43-D9D8-2B69A73FC9DA}"/>
              </a:ext>
            </a:extLst>
          </p:cNvPr>
          <p:cNvSpPr>
            <a:spLocks noGrp="1"/>
          </p:cNvSpPr>
          <p:nvPr>
            <p:ph idx="1"/>
          </p:nvPr>
        </p:nvSpPr>
        <p:spPr/>
        <p:txBody>
          <a:bodyPr/>
          <a:lstStyle/>
          <a:p>
            <a:pPr marL="342900" indent="-342900">
              <a:buFont typeface="+mj-lt"/>
              <a:buAutoNum type="arabicPeriod"/>
            </a:pPr>
            <a:r>
              <a:rPr lang="zh-TW" altLang="en-US" dirty="0"/>
              <a:t>一般的資訊，就是這樣呈現</a:t>
            </a:r>
            <a:br>
              <a:rPr lang="en-US" altLang="zh-TW" dirty="0"/>
            </a:br>
            <a:endParaRPr lang="en-US" altLang="zh-TW" dirty="0"/>
          </a:p>
          <a:p>
            <a:pPr marL="342900" indent="-342900">
              <a:buFont typeface="+mj-lt"/>
              <a:buAutoNum type="arabicPeriod"/>
            </a:pPr>
            <a:r>
              <a:rPr lang="zh-TW" altLang="en-US" dirty="0"/>
              <a:t>我認為的 </a:t>
            </a:r>
            <a:r>
              <a:rPr lang="en-US" altLang="zh-TW" b="1" dirty="0">
                <a:solidFill>
                  <a:srgbClr val="FFFF00"/>
                </a:solidFill>
              </a:rPr>
              <a:t>"</a:t>
            </a:r>
            <a:r>
              <a:rPr lang="zh-TW" altLang="en-US" b="1" dirty="0">
                <a:solidFill>
                  <a:srgbClr val="FFFF00"/>
                </a:solidFill>
              </a:rPr>
              <a:t>重點</a:t>
            </a:r>
            <a:r>
              <a:rPr lang="en-US" altLang="zh-TW" b="1" dirty="0">
                <a:solidFill>
                  <a:srgbClr val="FFFF00"/>
                </a:solidFill>
              </a:rPr>
              <a:t>"</a:t>
            </a:r>
            <a:r>
              <a:rPr lang="zh-TW" altLang="en-US" dirty="0"/>
              <a:t> 會這樣標示</a:t>
            </a:r>
            <a:br>
              <a:rPr lang="en-US" altLang="zh-TW" dirty="0"/>
            </a:br>
            <a:endParaRPr lang="en-US" altLang="zh-TW" dirty="0"/>
          </a:p>
          <a:p>
            <a:pPr marL="342900" indent="-342900">
              <a:buFont typeface="+mj-lt"/>
              <a:buAutoNum type="arabicPeriod"/>
            </a:pPr>
            <a:r>
              <a:rPr lang="zh-TW" altLang="en-US" dirty="0"/>
              <a:t>輔助說明，或是我心裡的附帶想法，或是我的碎碎唸，我習慣用 </a:t>
            </a:r>
            <a:r>
              <a:rPr lang="en-US" altLang="zh-TW" dirty="0"/>
              <a:t>"</a:t>
            </a:r>
            <a:r>
              <a:rPr lang="zh-TW" altLang="en-US" dirty="0"/>
              <a:t>註解</a:t>
            </a:r>
            <a:r>
              <a:rPr lang="en-US" altLang="zh-TW" dirty="0"/>
              <a:t>" </a:t>
            </a:r>
            <a:r>
              <a:rPr lang="zh-TW" altLang="en-US" dirty="0"/>
              <a:t>的方式表達</a:t>
            </a:r>
            <a:br>
              <a:rPr lang="en-US" altLang="zh-TW" dirty="0"/>
            </a:br>
            <a:r>
              <a:rPr lang="en-US" altLang="zh-TW" dirty="0">
                <a:solidFill>
                  <a:srgbClr val="92D050"/>
                </a:solidFill>
              </a:rPr>
              <a:t>// </a:t>
            </a:r>
            <a:r>
              <a:rPr lang="zh-TW" altLang="en-US" dirty="0">
                <a:solidFill>
                  <a:srgbClr val="92D050"/>
                </a:solidFill>
              </a:rPr>
              <a:t>我覺得程式碼比文字更好表達我的想法</a:t>
            </a:r>
            <a:br>
              <a:rPr lang="en-US" altLang="zh-TW" dirty="0"/>
            </a:br>
            <a:endParaRPr lang="en-US" altLang="zh-TW" dirty="0"/>
          </a:p>
          <a:p>
            <a:pPr marL="342900" indent="-342900">
              <a:buFont typeface="+mj-lt"/>
              <a:buAutoNum type="arabicPeriod"/>
            </a:pPr>
            <a:r>
              <a:rPr lang="zh-TW" altLang="en-US" dirty="0"/>
              <a:t>引用文章或圖片，我會放一頁簡報來方便說明，並且會附上原始連結。如果直播看不到請下載簡報</a:t>
            </a:r>
            <a:endParaRPr lang="en-US" altLang="zh-TW" dirty="0"/>
          </a:p>
          <a:p>
            <a:pPr marL="342900" indent="-342900">
              <a:buFont typeface="+mj-lt"/>
              <a:buAutoNum type="arabicPeriod"/>
            </a:pPr>
            <a:endParaRPr lang="en-US" altLang="zh-TW" dirty="0"/>
          </a:p>
          <a:p>
            <a:pPr marL="342900" indent="-342900">
              <a:buFont typeface="+mj-lt"/>
              <a:buAutoNum type="arabicPeriod"/>
            </a:pPr>
            <a:endParaRPr lang="zh-TW" altLang="en-US" dirty="0"/>
          </a:p>
        </p:txBody>
      </p:sp>
      <p:pic>
        <p:nvPicPr>
          <p:cNvPr id="8" name="圖片 7">
            <a:extLst>
              <a:ext uri="{FF2B5EF4-FFF2-40B4-BE49-F238E27FC236}">
                <a16:creationId xmlns:a16="http://schemas.microsoft.com/office/drawing/2014/main" id="{29405B64-993B-4C3D-0388-2AF4CD716CE1}"/>
              </a:ext>
            </a:extLst>
          </p:cNvPr>
          <p:cNvPicPr>
            <a:picLocks noChangeAspect="1"/>
          </p:cNvPicPr>
          <p:nvPr/>
        </p:nvPicPr>
        <p:blipFill>
          <a:blip r:embed="rId2"/>
          <a:stretch>
            <a:fillRect/>
          </a:stretch>
        </p:blipFill>
        <p:spPr>
          <a:xfrm>
            <a:off x="1062446" y="4427751"/>
            <a:ext cx="7336972" cy="2234866"/>
          </a:xfrm>
          <a:prstGeom prst="rect">
            <a:avLst/>
          </a:prstGeom>
        </p:spPr>
      </p:pic>
    </p:spTree>
    <p:extLst>
      <p:ext uri="{BB962C8B-B14F-4D97-AF65-F5344CB8AC3E}">
        <p14:creationId xmlns:p14="http://schemas.microsoft.com/office/powerpoint/2010/main" val="3892773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6E4FAF-4852-CEA5-961D-4DC559DE82A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6D6C6E5-ACA2-FFBC-8529-AE968BB2085C}"/>
              </a:ext>
            </a:extLst>
          </p:cNvPr>
          <p:cNvSpPr>
            <a:spLocks noGrp="1"/>
          </p:cNvSpPr>
          <p:nvPr>
            <p:ph idx="1"/>
          </p:nvPr>
        </p:nvSpPr>
        <p:spPr/>
        <p:txBody>
          <a:bodyPr/>
          <a:lstStyle/>
          <a:p>
            <a:endParaRPr lang="zh-TW" altLang="en-US"/>
          </a:p>
        </p:txBody>
      </p:sp>
      <p:pic>
        <p:nvPicPr>
          <p:cNvPr id="9218" name="Picture 2">
            <a:extLst>
              <a:ext uri="{FF2B5EF4-FFF2-40B4-BE49-F238E27FC236}">
                <a16:creationId xmlns:a16="http://schemas.microsoft.com/office/drawing/2014/main" id="{74CF0226-80D4-9D07-A224-62F178942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40537"/>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F91969BE-BC00-9E5A-411D-C02AD72F7E93}"/>
              </a:ext>
            </a:extLst>
          </p:cNvPr>
          <p:cNvSpPr txBox="1"/>
          <p:nvPr/>
        </p:nvSpPr>
        <p:spPr>
          <a:xfrm>
            <a:off x="7739743" y="6488668"/>
            <a:ext cx="4452257" cy="369332"/>
          </a:xfrm>
          <a:prstGeom prst="rect">
            <a:avLst/>
          </a:prstGeom>
          <a:solidFill>
            <a:srgbClr val="B9AAEE"/>
          </a:solidFill>
        </p:spPr>
        <p:txBody>
          <a:bodyPr wrap="square">
            <a:spAutoFit/>
          </a:bodyPr>
          <a:lstStyle/>
          <a:p>
            <a:pPr algn="r" rtl="0">
              <a:spcBef>
                <a:spcPts val="0"/>
              </a:spcBef>
              <a:spcAft>
                <a:spcPts val="0"/>
              </a:spcAft>
            </a:pPr>
            <a:r>
              <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rPr>
              <a:t>游舒帆</a:t>
            </a:r>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 </a:t>
            </a:r>
            <a:r>
              <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rPr>
              <a:t>商業思維學院 </a:t>
            </a:r>
            <a:r>
              <a:rPr lang="en-US" altLang="zh-TW" sz="1800" b="0" i="0" u="sng" strike="noStrike" dirty="0">
                <a:solidFill>
                  <a:srgbClr val="0000FF"/>
                </a:solidFill>
                <a:effectLst/>
                <a:latin typeface="微軟正黑體" panose="020B0604030504040204" pitchFamily="34" charset="-120"/>
                <a:ea typeface="微軟正黑體" panose="020B0604030504040204" pitchFamily="34" charset="-120"/>
                <a:hlinkClick r:id="rId3"/>
              </a:rPr>
              <a:t>PO</a:t>
            </a:r>
            <a:r>
              <a:rPr lang="zh-TW" altLang="en-US" sz="1800" b="0" i="0" u="sng" strike="noStrike" dirty="0">
                <a:solidFill>
                  <a:srgbClr val="0000FF"/>
                </a:solidFill>
                <a:effectLst/>
                <a:latin typeface="微軟正黑體" panose="020B0604030504040204" pitchFamily="34" charset="-120"/>
                <a:ea typeface="微軟正黑體" panose="020B0604030504040204" pitchFamily="34" charset="-120"/>
                <a:hlinkClick r:id="rId3"/>
              </a:rPr>
              <a:t>文</a:t>
            </a:r>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 2022/09/07</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629558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5F7A38-D58D-8774-956B-AD0BD05C6C42}"/>
              </a:ext>
            </a:extLst>
          </p:cNvPr>
          <p:cNvSpPr>
            <a:spLocks noGrp="1"/>
          </p:cNvSpPr>
          <p:nvPr>
            <p:ph type="title"/>
          </p:nvPr>
        </p:nvSpPr>
        <p:spPr/>
        <p:txBody>
          <a:bodyPr/>
          <a:lstStyle/>
          <a:p>
            <a:r>
              <a:rPr lang="en-US" altLang="zh-TW" dirty="0"/>
              <a:t>API</a:t>
            </a:r>
            <a:r>
              <a:rPr lang="zh-TW" altLang="en-US" dirty="0"/>
              <a:t> </a:t>
            </a:r>
            <a:r>
              <a:rPr lang="en-US" altLang="zh-TW" dirty="0"/>
              <a:t>First </a:t>
            </a:r>
            <a:r>
              <a:rPr lang="zh-TW" altLang="en-US" dirty="0"/>
              <a:t>是兼顧天平兩端的解方</a:t>
            </a:r>
          </a:p>
        </p:txBody>
      </p:sp>
      <p:pic>
        <p:nvPicPr>
          <p:cNvPr id="10242" name="Picture 2">
            <a:extLst>
              <a:ext uri="{FF2B5EF4-FFF2-40B4-BE49-F238E27FC236}">
                <a16:creationId xmlns:a16="http://schemas.microsoft.com/office/drawing/2014/main" id="{1FED81DC-EDB1-A85B-28B1-0B2CF2C7E3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64" t="35021" r="8285" b="14374"/>
          <a:stretch/>
        </p:blipFill>
        <p:spPr bwMode="auto">
          <a:xfrm>
            <a:off x="666204" y="1378131"/>
            <a:ext cx="10515601" cy="3461657"/>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8B4631BD-2C8D-A8DF-9C73-A2A65E1B1F75}"/>
              </a:ext>
            </a:extLst>
          </p:cNvPr>
          <p:cNvSpPr txBox="1"/>
          <p:nvPr/>
        </p:nvSpPr>
        <p:spPr>
          <a:xfrm>
            <a:off x="607421" y="5061854"/>
            <a:ext cx="4310745" cy="2031325"/>
          </a:xfrm>
          <a:prstGeom prst="rect">
            <a:avLst/>
          </a:prstGeom>
          <a:noFill/>
        </p:spPr>
        <p:txBody>
          <a:bodyPr wrap="square" rtlCol="0">
            <a:spAutoFit/>
          </a:bodyPr>
          <a:lstStyle/>
          <a:p>
            <a:r>
              <a:rPr lang="zh-TW" altLang="en-US" dirty="0">
                <a:solidFill>
                  <a:srgbClr val="92D050"/>
                </a:solidFill>
                <a:latin typeface="微軟正黑體" panose="020B0604030504040204" pitchFamily="34" charset="-120"/>
                <a:ea typeface="微軟正黑體" panose="020B0604030504040204" pitchFamily="34" charset="-120"/>
              </a:rPr>
              <a:t>有 </a:t>
            </a:r>
            <a:r>
              <a:rPr lang="en-US" altLang="zh-TW" dirty="0">
                <a:solidFill>
                  <a:srgbClr val="92D050"/>
                </a:solidFill>
                <a:latin typeface="微軟正黑體" panose="020B0604030504040204" pitchFamily="34" charset="-120"/>
                <a:ea typeface="微軟正黑體" panose="020B0604030504040204" pitchFamily="34" charset="-120"/>
              </a:rPr>
              <a:t>API </a:t>
            </a:r>
            <a:r>
              <a:rPr lang="zh-TW" altLang="en-US" dirty="0">
                <a:solidFill>
                  <a:srgbClr val="92D050"/>
                </a:solidFill>
                <a:latin typeface="微軟正黑體" panose="020B0604030504040204" pitchFamily="34" charset="-120"/>
                <a:ea typeface="微軟正黑體" panose="020B0604030504040204" pitchFamily="34" charset="-120"/>
              </a:rPr>
              <a:t>加持的產品服務，就能放心安全的往完全客製化的光譜移動，甚至你可以推出多套產品。</a:t>
            </a:r>
            <a:endParaRPr lang="en-US" altLang="zh-TW" dirty="0">
              <a:solidFill>
                <a:srgbClr val="92D050"/>
              </a:solidFill>
              <a:latin typeface="微軟正黑體" panose="020B0604030504040204" pitchFamily="34" charset="-120"/>
              <a:ea typeface="微軟正黑體" panose="020B0604030504040204" pitchFamily="34" charset="-120"/>
            </a:endParaRPr>
          </a:p>
          <a:p>
            <a:endParaRPr lang="zh-TW" altLang="en-US" dirty="0">
              <a:solidFill>
                <a:srgbClr val="92D050"/>
              </a:solidFill>
              <a:latin typeface="微軟正黑體" panose="020B0604030504040204" pitchFamily="34" charset="-120"/>
              <a:ea typeface="微軟正黑體" panose="020B0604030504040204" pitchFamily="34" charset="-120"/>
            </a:endParaRPr>
          </a:p>
          <a:p>
            <a:r>
              <a:rPr lang="zh-TW" altLang="en-US" dirty="0">
                <a:solidFill>
                  <a:srgbClr val="92D050"/>
                </a:solidFill>
                <a:latin typeface="微軟正黑體" panose="020B0604030504040204" pitchFamily="34" charset="-120"/>
                <a:ea typeface="微軟正黑體" panose="020B0604030504040204" pitchFamily="34" charset="-120"/>
              </a:rPr>
              <a:t>背後共用 </a:t>
            </a:r>
            <a:r>
              <a:rPr lang="en-US" altLang="zh-TW" dirty="0">
                <a:solidFill>
                  <a:srgbClr val="92D050"/>
                </a:solidFill>
                <a:latin typeface="微軟正黑體" panose="020B0604030504040204" pitchFamily="34" charset="-120"/>
                <a:ea typeface="微軟正黑體" panose="020B0604030504040204" pitchFamily="34" charset="-120"/>
              </a:rPr>
              <a:t>API</a:t>
            </a:r>
            <a:r>
              <a:rPr lang="zh-TW" altLang="en-US" dirty="0">
                <a:solidFill>
                  <a:srgbClr val="92D050"/>
                </a:solidFill>
                <a:latin typeface="微軟正黑體" panose="020B0604030504040204" pitchFamily="34" charset="-120"/>
                <a:ea typeface="微軟正黑體" panose="020B0604030504040204" pitchFamily="34" charset="-120"/>
              </a:rPr>
              <a:t>，能最大化消除重覆與浪費，保持滿足需求與關鍵功能的一致性。</a:t>
            </a:r>
          </a:p>
          <a:p>
            <a:endParaRPr lang="zh-TW" altLang="en-US" dirty="0">
              <a:solidFill>
                <a:srgbClr val="92D050"/>
              </a:solidFill>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9341231C-8BD8-A347-2440-9C5A1C92B2E7}"/>
              </a:ext>
            </a:extLst>
          </p:cNvPr>
          <p:cNvSpPr txBox="1"/>
          <p:nvPr/>
        </p:nvSpPr>
        <p:spPr>
          <a:xfrm>
            <a:off x="6871060" y="5061854"/>
            <a:ext cx="4310745" cy="1754326"/>
          </a:xfrm>
          <a:prstGeom prst="rect">
            <a:avLst/>
          </a:prstGeom>
          <a:noFill/>
        </p:spPr>
        <p:txBody>
          <a:bodyPr wrap="square" rtlCol="0">
            <a:spAutoFit/>
          </a:bodyPr>
          <a:lstStyle/>
          <a:p>
            <a:r>
              <a:rPr lang="en-US" altLang="zh-TW" dirty="0">
                <a:solidFill>
                  <a:srgbClr val="92D050"/>
                </a:solidFill>
                <a:latin typeface="微軟正黑體" panose="020B0604030504040204" pitchFamily="34" charset="-120"/>
                <a:ea typeface="微軟正黑體" panose="020B0604030504040204" pitchFamily="34" charset="-120"/>
              </a:rPr>
              <a:t>80/20 </a:t>
            </a:r>
            <a:r>
              <a:rPr lang="zh-TW" altLang="en-US" dirty="0">
                <a:solidFill>
                  <a:srgbClr val="92D050"/>
                </a:solidFill>
                <a:latin typeface="微軟正黑體" panose="020B0604030504040204" pitchFamily="34" charset="-120"/>
                <a:ea typeface="微軟正黑體" panose="020B0604030504040204" pitchFamily="34" charset="-120"/>
              </a:rPr>
              <a:t>法則</a:t>
            </a:r>
            <a:r>
              <a:rPr lang="en-US" altLang="zh-TW" dirty="0">
                <a:solidFill>
                  <a:srgbClr val="92D050"/>
                </a:solidFill>
                <a:latin typeface="微軟正黑體" panose="020B0604030504040204" pitchFamily="34" charset="-120"/>
                <a:ea typeface="微軟正黑體" panose="020B0604030504040204" pitchFamily="34" charset="-120"/>
              </a:rPr>
              <a:t>, 80% </a:t>
            </a:r>
            <a:r>
              <a:rPr lang="zh-TW" altLang="en-US" dirty="0">
                <a:solidFill>
                  <a:srgbClr val="92D050"/>
                </a:solidFill>
                <a:latin typeface="微軟正黑體" panose="020B0604030504040204" pitchFamily="34" charset="-120"/>
                <a:ea typeface="微軟正黑體" panose="020B0604030504040204" pitchFamily="34" charset="-120"/>
              </a:rPr>
              <a:t>核心功能由 </a:t>
            </a:r>
            <a:r>
              <a:rPr lang="en-US" altLang="zh-TW" dirty="0">
                <a:solidFill>
                  <a:srgbClr val="92D050"/>
                </a:solidFill>
                <a:latin typeface="微軟正黑體" panose="020B0604030504040204" pitchFamily="34" charset="-120"/>
                <a:ea typeface="微軟正黑體" panose="020B0604030504040204" pitchFamily="34" charset="-120"/>
              </a:rPr>
              <a:t>20% Code (API) </a:t>
            </a:r>
            <a:r>
              <a:rPr lang="zh-TW" altLang="en-US" dirty="0">
                <a:solidFill>
                  <a:srgbClr val="92D050"/>
                </a:solidFill>
                <a:latin typeface="微軟正黑體" panose="020B0604030504040204" pitchFamily="34" charset="-120"/>
                <a:ea typeface="微軟正黑體" panose="020B0604030504040204" pitchFamily="34" charset="-120"/>
              </a:rPr>
              <a:t>提供。</a:t>
            </a:r>
            <a:r>
              <a:rPr lang="en-US" altLang="zh-TW" dirty="0">
                <a:solidFill>
                  <a:srgbClr val="92D050"/>
                </a:solidFill>
                <a:latin typeface="微軟正黑體" panose="020B0604030504040204" pitchFamily="34" charset="-120"/>
                <a:ea typeface="微軟正黑體" panose="020B0604030504040204" pitchFamily="34" charset="-120"/>
              </a:rPr>
              <a:t>API </a:t>
            </a:r>
            <a:r>
              <a:rPr lang="zh-TW" altLang="en-US" dirty="0">
                <a:solidFill>
                  <a:srgbClr val="92D050"/>
                </a:solidFill>
                <a:latin typeface="微軟正黑體" panose="020B0604030504040204" pitchFamily="34" charset="-120"/>
                <a:ea typeface="微軟正黑體" panose="020B0604030504040204" pitchFamily="34" charset="-120"/>
              </a:rPr>
              <a:t>應該最大化的往模組化靠攏，維持適度設計。</a:t>
            </a:r>
            <a:endParaRPr lang="en-US" altLang="zh-TW" dirty="0">
              <a:solidFill>
                <a:srgbClr val="92D050"/>
              </a:solidFill>
              <a:latin typeface="微軟正黑體" panose="020B0604030504040204" pitchFamily="34" charset="-120"/>
              <a:ea typeface="微軟正黑體" panose="020B0604030504040204" pitchFamily="34" charset="-120"/>
            </a:endParaRPr>
          </a:p>
          <a:p>
            <a:endParaRPr lang="en-US" altLang="zh-TW" dirty="0">
              <a:solidFill>
                <a:srgbClr val="92D050"/>
              </a:solidFill>
              <a:latin typeface="微軟正黑體" panose="020B0604030504040204" pitchFamily="34" charset="-120"/>
              <a:ea typeface="微軟正黑體" panose="020B0604030504040204" pitchFamily="34" charset="-120"/>
            </a:endParaRPr>
          </a:p>
          <a:p>
            <a:r>
              <a:rPr lang="zh-TW" altLang="en-US" dirty="0">
                <a:solidFill>
                  <a:srgbClr val="92D050"/>
                </a:solidFill>
                <a:latin typeface="微軟正黑體" panose="020B0604030504040204" pitchFamily="34" charset="-120"/>
                <a:ea typeface="微軟正黑體" panose="020B0604030504040204" pitchFamily="34" charset="-120"/>
              </a:rPr>
              <a:t>剩餘 </a:t>
            </a:r>
            <a:r>
              <a:rPr lang="en-US" altLang="zh-TW" dirty="0">
                <a:solidFill>
                  <a:srgbClr val="92D050"/>
                </a:solidFill>
                <a:latin typeface="微軟正黑體" panose="020B0604030504040204" pitchFamily="34" charset="-120"/>
                <a:ea typeface="微軟正黑體" panose="020B0604030504040204" pitchFamily="34" charset="-120"/>
              </a:rPr>
              <a:t>20% </a:t>
            </a:r>
            <a:r>
              <a:rPr lang="zh-TW" altLang="en-US" dirty="0">
                <a:solidFill>
                  <a:srgbClr val="92D050"/>
                </a:solidFill>
                <a:latin typeface="微軟正黑體" panose="020B0604030504040204" pitchFamily="34" charset="-120"/>
                <a:ea typeface="微軟正黑體" panose="020B0604030504040204" pitchFamily="34" charset="-120"/>
              </a:rPr>
              <a:t>功能，佔據 </a:t>
            </a:r>
            <a:r>
              <a:rPr lang="en-US" altLang="zh-TW" dirty="0">
                <a:solidFill>
                  <a:srgbClr val="92D050"/>
                </a:solidFill>
                <a:latin typeface="微軟正黑體" panose="020B0604030504040204" pitchFamily="34" charset="-120"/>
                <a:ea typeface="微軟正黑體" panose="020B0604030504040204" pitchFamily="34" charset="-120"/>
              </a:rPr>
              <a:t>80% Code, </a:t>
            </a:r>
            <a:r>
              <a:rPr lang="zh-TW" altLang="en-US" dirty="0">
                <a:solidFill>
                  <a:srgbClr val="92D050"/>
                </a:solidFill>
                <a:latin typeface="微軟正黑體" panose="020B0604030504040204" pitchFamily="34" charset="-120"/>
                <a:ea typeface="微軟正黑體" panose="020B0604030504040204" pitchFamily="34" charset="-120"/>
              </a:rPr>
              <a:t>可以用 </a:t>
            </a:r>
            <a:r>
              <a:rPr lang="en-US" altLang="zh-TW" dirty="0">
                <a:solidFill>
                  <a:srgbClr val="92D050"/>
                </a:solidFill>
                <a:latin typeface="微軟正黑體" panose="020B0604030504040204" pitchFamily="34" charset="-120"/>
                <a:ea typeface="微軟正黑體" panose="020B0604030504040204" pitchFamily="34" charset="-120"/>
              </a:rPr>
              <a:t>Template +</a:t>
            </a:r>
            <a:r>
              <a:rPr lang="zh-TW" altLang="en-US" dirty="0">
                <a:solidFill>
                  <a:srgbClr val="92D050"/>
                </a:solidFill>
                <a:latin typeface="微軟正黑體" panose="020B0604030504040204" pitchFamily="34" charset="-120"/>
                <a:ea typeface="微軟正黑體" panose="020B0604030504040204" pitchFamily="34" charset="-120"/>
              </a:rPr>
              <a:t> 客製化快速開發滿足需求。</a:t>
            </a:r>
          </a:p>
        </p:txBody>
      </p:sp>
    </p:spTree>
    <p:extLst>
      <p:ext uri="{BB962C8B-B14F-4D97-AF65-F5344CB8AC3E}">
        <p14:creationId xmlns:p14="http://schemas.microsoft.com/office/powerpoint/2010/main" val="13519556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0EDF99E-E00B-BCD1-35C4-D6C2FD9CE9AC}"/>
              </a:ext>
            </a:extLst>
          </p:cNvPr>
          <p:cNvSpPr>
            <a:spLocks noGrp="1"/>
          </p:cNvSpPr>
          <p:nvPr>
            <p:ph idx="1"/>
          </p:nvPr>
        </p:nvSpPr>
        <p:spPr>
          <a:xfrm>
            <a:off x="838200" y="385354"/>
            <a:ext cx="10515600" cy="5791609"/>
          </a:xfrm>
        </p:spPr>
        <p:txBody>
          <a:bodyPr>
            <a:noAutofit/>
          </a:bodyPr>
          <a:lstStyle/>
          <a:p>
            <a:pPr marL="0" indent="0">
              <a:buNone/>
            </a:pPr>
            <a:r>
              <a:rPr lang="zh-TW" altLang="en-US" sz="1400" dirty="0"/>
              <a:t>模組化與客製化中間的思考與選擇對很多人來說一直都是一個難題。</a:t>
            </a:r>
          </a:p>
          <a:p>
            <a:pPr marL="0" indent="0">
              <a:buNone/>
            </a:pPr>
            <a:r>
              <a:rPr lang="zh-TW" altLang="en-US" sz="1400" dirty="0"/>
              <a:t>對工程師來說，多數時候我們會希望盡可能的模組化，但過度的模組化，超過了當前業務的需求時，那就會變成過度設計。開發資源反而沒有用在真正重要的任務上，沒有對齊公司當前的狀況，以及需要解決的問題。</a:t>
            </a:r>
          </a:p>
          <a:p>
            <a:pPr marL="0" indent="0">
              <a:buNone/>
            </a:pPr>
            <a:r>
              <a:rPr lang="zh-TW" altLang="en-US" sz="1400" dirty="0"/>
              <a:t>其實模組化與客製化是個光譜，完全模組化或完全客製化都不是長期經營應該思考的方向。</a:t>
            </a:r>
          </a:p>
          <a:p>
            <a:pPr marL="0" indent="0">
              <a:buNone/>
            </a:pPr>
            <a:r>
              <a:rPr lang="zh-TW" altLang="en-US" sz="1400" dirty="0"/>
              <a:t>完全模組化幾乎是不可能，因為你很難對未來的需由有完整的預期，一般都是邊推進邊設計，</a:t>
            </a:r>
            <a:r>
              <a:rPr lang="zh-TW" altLang="en-US" sz="1400" b="1" dirty="0">
                <a:solidFill>
                  <a:srgbClr val="FFFF00"/>
                </a:solidFill>
              </a:rPr>
              <a:t>如果有人告訴你他的架構是在為未來保留彈性，那你一定要問他：「這些彈性是為哪些需求保留的？」</a:t>
            </a:r>
          </a:p>
          <a:p>
            <a:pPr marL="0" indent="0">
              <a:buNone/>
            </a:pPr>
            <a:r>
              <a:rPr lang="zh-TW" altLang="en-US" sz="1400" dirty="0"/>
              <a:t>一個好的架構師在設計時不可能脫離產品或業務需求，如果他沒有花時間去看手邊的需求清單，也沒有跟業務、產品團隊討論過未來半年的需求，對產業的趨勢也沒有洞察。但他卻告訴你：「這是為未來保留彈性。」，那這種話千萬不要相信。</a:t>
            </a:r>
          </a:p>
          <a:p>
            <a:pPr marL="0" indent="0">
              <a:buNone/>
            </a:pPr>
            <a:r>
              <a:rPr lang="zh-TW" altLang="en-US" sz="1400" b="1" dirty="0">
                <a:solidFill>
                  <a:srgbClr val="FFFF00"/>
                </a:solidFill>
              </a:rPr>
              <a:t>脫離市場需求的架構都是過度設計</a:t>
            </a:r>
            <a:r>
              <a:rPr lang="zh-TW" altLang="en-US" sz="1400" dirty="0"/>
              <a:t>，過往在與工程師討論架構時，我總是會探討未來需求，有經驗的工程師與架構師知道哪些是屬於通用性功能，通常需要保留一定的彈性，但對於非通用性的功能，那就很考驗他的 </a:t>
            </a:r>
            <a:r>
              <a:rPr lang="en-US" altLang="zh-TW" sz="1400" dirty="0"/>
              <a:t>domain know-how </a:t>
            </a:r>
            <a:r>
              <a:rPr lang="zh-TW" altLang="en-US" sz="1400" dirty="0"/>
              <a:t>跟對產品現況的掌握度了，而探討未來需求則會增加他們提早預留彈性的精準性。</a:t>
            </a:r>
          </a:p>
          <a:p>
            <a:pPr marL="0" indent="0">
              <a:buNone/>
            </a:pPr>
            <a:r>
              <a:rPr lang="zh-TW" altLang="en-US" sz="1400" dirty="0"/>
              <a:t>回過頭來，當我們對未來需求的掌握度不足，那你就很難一步到位做到完全模組化。樂高積木是個高度模組化的產品，但每一年他都還是有持續推出新的部件。高度模組化，保留可擴充的彈性，也保留可以加入新的元素來改變既有產品的可能性，這會更貼近市場所需。</a:t>
            </a:r>
          </a:p>
          <a:p>
            <a:pPr marL="0" indent="0">
              <a:buNone/>
            </a:pPr>
            <a:r>
              <a:rPr lang="zh-TW" altLang="en-US" sz="1400" dirty="0"/>
              <a:t>完全客製化，如果是超高單價而且獨一無二的商品，那不會有問題，例如某些領域大師的作品，可能很接近藝術品，那每個都是從無到有客製也不見得有問題。</a:t>
            </a:r>
          </a:p>
          <a:p>
            <a:pPr marL="0" indent="0">
              <a:buNone/>
            </a:pPr>
            <a:r>
              <a:rPr lang="zh-TW" altLang="en-US" sz="1400" dirty="0"/>
              <a:t>但對多數產品來說，一開始為一家公司做全客製品，利潤可能很不錯，但隨著市場愈來愈成熟，競品會開始出現，平均價格很可能會開始下滑，而你並沒有透過模組化來提高生產效率與品質，那等同於花相同的時間與成本，卻賺到比本來更少的錢，這就導致利潤下滑了。</a:t>
            </a:r>
          </a:p>
          <a:p>
            <a:pPr marL="0" indent="0">
              <a:buNone/>
            </a:pPr>
            <a:r>
              <a:rPr lang="zh-TW" altLang="en-US" sz="1400" dirty="0"/>
              <a:t>而你的競爭者們，很可能已經開始模組化生產，它們的生產效率跟品質都比你好，也能做到局部的客製化，那你的競爭力很可能在過程中逐步喪失。</a:t>
            </a:r>
          </a:p>
          <a:p>
            <a:pPr marL="0" indent="0">
              <a:buNone/>
            </a:pPr>
            <a:r>
              <a:rPr lang="zh-TW" altLang="en-US" sz="1400" dirty="0"/>
              <a:t>之前張忠謀在談論台積電的競爭力時，他提到「台積電最強大的競爭力來自於客製化能力」。</a:t>
            </a:r>
          </a:p>
          <a:p>
            <a:pPr marL="0" indent="0">
              <a:buNone/>
            </a:pPr>
            <a:r>
              <a:rPr lang="zh-TW" altLang="en-US" sz="1400" dirty="0"/>
              <a:t>在聽這句話時，不要忘記台積電還有兩個很強的優勢，第一是領先的技術，第二則是製程。它們在技術與製程上是高度模組化的，所以它們可以很快的拉出一條生產線來應對客製化產品，而且這個產線的成熟度是夠高的。</a:t>
            </a:r>
          </a:p>
          <a:p>
            <a:pPr marL="0" indent="0">
              <a:buNone/>
            </a:pPr>
            <a:r>
              <a:rPr lang="zh-TW" altLang="en-US" sz="1400" dirty="0"/>
              <a:t>用很低的成本就能搞定客製化產線，交付的時間跟品質都贏過競爭對手，你說這背後的能力是怎麼來的？技術、製程才是支撐的重要元素。簡單的說，台積電是一家高度模組化的公司，而高度模組化的背後，也是它們對整個產業生態的掌握，領頭公司對未來需求的可預期性本來就比較強，它們的高度模組化就比較不容易掉入過度設計的陷阱中。</a:t>
            </a:r>
          </a:p>
          <a:p>
            <a:pPr marL="0" indent="0">
              <a:buNone/>
            </a:pPr>
            <a:r>
              <a:rPr lang="zh-TW" altLang="en-US" sz="1400" dirty="0"/>
              <a:t>高度模組化，又具備很強的客製化能力，這是很多公司迫切期待的事，但中間的困難度從上面的描述就可見一斑啦。</a:t>
            </a:r>
          </a:p>
          <a:p>
            <a:pPr marL="0" indent="0">
              <a:buNone/>
            </a:pPr>
            <a:r>
              <a:rPr lang="zh-TW" altLang="en-US" sz="1400" dirty="0"/>
              <a:t>為什麼說架構師與資深的產品設計師都需要具備很強的 </a:t>
            </a:r>
            <a:r>
              <a:rPr lang="en-US" altLang="zh-TW" sz="1400" dirty="0"/>
              <a:t>domain know-how </a:t>
            </a:r>
            <a:r>
              <a:rPr lang="zh-TW" altLang="en-US" sz="1400" dirty="0"/>
              <a:t>以及產業、商業洞察能力？因為不具備這些，那它們的設計都會偏離公司未來業務所需。</a:t>
            </a:r>
          </a:p>
          <a:p>
            <a:pPr marL="0" indent="0">
              <a:buNone/>
            </a:pPr>
            <a:r>
              <a:rPr lang="zh-TW" altLang="en-US" sz="1400" dirty="0"/>
              <a:t>模組化永遠是一個努力方向，尤其產品發展時間愈長，它的重要性就愈高，因為缺乏模組化設計的架構一般都是高度耦合的，而許多的技術債正是因為缺乏好的模組化設計而衍生。</a:t>
            </a:r>
          </a:p>
          <a:p>
            <a:pPr marL="0" indent="0">
              <a:buNone/>
            </a:pPr>
            <a:r>
              <a:rPr lang="zh-TW" altLang="en-US" sz="1400" dirty="0"/>
              <a:t>沒有模組化，你會很難自動化，</a:t>
            </a:r>
          </a:p>
          <a:p>
            <a:pPr marL="0" indent="0">
              <a:buNone/>
            </a:pPr>
            <a:r>
              <a:rPr lang="zh-TW" altLang="en-US" sz="1400" dirty="0"/>
              <a:t>沒有模組化，你也很難管好客製化，</a:t>
            </a:r>
          </a:p>
          <a:p>
            <a:pPr marL="0" indent="0">
              <a:buNone/>
            </a:pPr>
            <a:r>
              <a:rPr lang="zh-TW" altLang="en-US" sz="1400" dirty="0"/>
              <a:t>沒有模組化，你甚至連團隊分工都會開始出問題。</a:t>
            </a:r>
          </a:p>
          <a:p>
            <a:pPr marL="0" indent="0">
              <a:buNone/>
            </a:pPr>
            <a:r>
              <a:rPr lang="zh-TW" altLang="en-US" sz="1400" dirty="0"/>
              <a:t>模組化是一定要的，但客製化也是不可避免的。在服務為導向的商業世界裡，客戶需要的，永遠是為他量身打造的客製品。</a:t>
            </a:r>
          </a:p>
          <a:p>
            <a:pPr marL="0" indent="0">
              <a:buNone/>
            </a:pPr>
            <a:endParaRPr lang="zh-TW" altLang="en-US" sz="1400" dirty="0"/>
          </a:p>
          <a:p>
            <a:pPr marL="0" indent="0">
              <a:buNone/>
            </a:pPr>
            <a:endParaRPr lang="zh-TW" altLang="en-US" sz="1400" dirty="0"/>
          </a:p>
        </p:txBody>
      </p:sp>
      <p:sp>
        <p:nvSpPr>
          <p:cNvPr id="5" name="文字方塊 4">
            <a:extLst>
              <a:ext uri="{FF2B5EF4-FFF2-40B4-BE49-F238E27FC236}">
                <a16:creationId xmlns:a16="http://schemas.microsoft.com/office/drawing/2014/main" id="{EFE5F3E8-C5DA-30FE-B9CF-FC604128D1DC}"/>
              </a:ext>
            </a:extLst>
          </p:cNvPr>
          <p:cNvSpPr txBox="1"/>
          <p:nvPr/>
        </p:nvSpPr>
        <p:spPr>
          <a:xfrm>
            <a:off x="1776549" y="2967335"/>
            <a:ext cx="8505552"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rtl="0">
              <a:spcBef>
                <a:spcPts val="0"/>
              </a:spcBef>
              <a:spcAft>
                <a:spcPts val="0"/>
              </a:spcAft>
            </a:pPr>
            <a:r>
              <a:rPr lang="zh-TW" altLang="en-US" sz="1800" b="0" i="0" u="none" strike="noStrike" dirty="0">
                <a:solidFill>
                  <a:srgbClr val="00A2FF"/>
                </a:solidFill>
                <a:effectLst/>
                <a:latin typeface="微軟正黑體" panose="020B0604030504040204" pitchFamily="34" charset="-120"/>
                <a:ea typeface="微軟正黑體" panose="020B0604030504040204" pitchFamily="34" charset="-120"/>
              </a:rPr>
              <a:t>這就是為什麼 架構師 應該在設計出 </a:t>
            </a:r>
            <a:r>
              <a:rPr lang="en-US" altLang="zh-TW" sz="1800" b="0" i="0" u="none" strike="noStrike" dirty="0">
                <a:solidFill>
                  <a:srgbClr val="00A2FF"/>
                </a:solidFill>
                <a:effectLst/>
                <a:latin typeface="微軟正黑體" panose="020B0604030504040204" pitchFamily="34" charset="-120"/>
                <a:ea typeface="微軟正黑體" panose="020B0604030504040204" pitchFamily="34" charset="-120"/>
              </a:rPr>
              <a:t>contract </a:t>
            </a:r>
            <a:r>
              <a:rPr lang="zh-TW" altLang="en-US" sz="1800" b="0" i="0" u="none" strike="noStrike" dirty="0">
                <a:solidFill>
                  <a:srgbClr val="00A2FF"/>
                </a:solidFill>
                <a:effectLst/>
                <a:latin typeface="微軟正黑體" panose="020B0604030504040204" pitchFamily="34" charset="-120"/>
                <a:ea typeface="微軟正黑體" panose="020B0604030504040204" pitchFamily="34" charset="-120"/>
              </a:rPr>
              <a:t>時</a:t>
            </a:r>
            <a:r>
              <a:rPr lang="en-US" altLang="zh-TW" sz="1800" b="0" i="0" u="none" strike="noStrike" dirty="0">
                <a:solidFill>
                  <a:srgbClr val="00A2FF"/>
                </a:solidFill>
                <a:effectLst/>
                <a:latin typeface="微軟正黑體" panose="020B0604030504040204" pitchFamily="34" charset="-120"/>
                <a:ea typeface="微軟正黑體" panose="020B0604030504040204" pitchFamily="34" charset="-120"/>
              </a:rPr>
              <a:t>, </a:t>
            </a:r>
            <a:r>
              <a:rPr lang="zh-TW" altLang="en-US" sz="1800" b="0" i="0" u="none" strike="noStrike" dirty="0">
                <a:solidFill>
                  <a:srgbClr val="00A2FF"/>
                </a:solidFill>
                <a:effectLst/>
                <a:latin typeface="微軟正黑體" panose="020B0604030504040204" pitchFamily="34" charset="-120"/>
                <a:ea typeface="微軟正黑體" panose="020B0604030504040204" pitchFamily="34" charset="-120"/>
              </a:rPr>
              <a:t>就盡可能的 </a:t>
            </a:r>
            <a:r>
              <a:rPr lang="en-US" altLang="zh-TW" sz="1800" b="0" i="0" u="none" strike="noStrike" dirty="0">
                <a:solidFill>
                  <a:srgbClr val="00A2FF"/>
                </a:solidFill>
                <a:effectLst/>
                <a:latin typeface="微軟正黑體" panose="020B0604030504040204" pitchFamily="34" charset="-120"/>
                <a:ea typeface="微軟正黑體" panose="020B0604030504040204" pitchFamily="34" charset="-120"/>
              </a:rPr>
              <a:t>POC </a:t>
            </a:r>
            <a:r>
              <a:rPr lang="zh-TW" altLang="en-US" sz="1800" b="0" i="0" u="none" strike="noStrike" dirty="0">
                <a:solidFill>
                  <a:srgbClr val="00A2FF"/>
                </a:solidFill>
                <a:effectLst/>
                <a:latin typeface="微軟正黑體" panose="020B0604030504040204" pitchFamily="34" charset="-120"/>
                <a:ea typeface="微軟正黑體" panose="020B0604030504040204" pitchFamily="34" charset="-120"/>
              </a:rPr>
              <a:t>各種未來可能會碰到的需求，回來修正 </a:t>
            </a:r>
            <a:r>
              <a:rPr lang="en-US" altLang="zh-TW" sz="1800" b="0" i="0" u="none" strike="noStrike" dirty="0">
                <a:solidFill>
                  <a:srgbClr val="00A2FF"/>
                </a:solidFill>
                <a:effectLst/>
                <a:latin typeface="微軟正黑體" panose="020B0604030504040204" pitchFamily="34" charset="-120"/>
                <a:ea typeface="微軟正黑體" panose="020B0604030504040204" pitchFamily="34" charset="-120"/>
              </a:rPr>
              <a:t>contract </a:t>
            </a:r>
            <a:r>
              <a:rPr lang="zh-TW" altLang="en-US" sz="1800" b="0" i="0" u="none" strike="noStrike" dirty="0">
                <a:solidFill>
                  <a:srgbClr val="00A2FF"/>
                </a:solidFill>
                <a:effectLst/>
                <a:latin typeface="微軟正黑體" panose="020B0604030504040204" pitchFamily="34" charset="-120"/>
                <a:ea typeface="微軟正黑體" panose="020B0604030504040204" pitchFamily="34" charset="-120"/>
              </a:rPr>
              <a:t>的原因。用很快的速度，很低的成本完成這些事，這就是架構師存在的價值。</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9272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D14E10-5D39-A8E4-EDDF-B29358E585FA}"/>
              </a:ext>
            </a:extLst>
          </p:cNvPr>
          <p:cNvSpPr>
            <a:spLocks noGrp="1"/>
          </p:cNvSpPr>
          <p:nvPr>
            <p:ph type="title"/>
          </p:nvPr>
        </p:nvSpPr>
        <p:spPr/>
        <p:txBody>
          <a:bodyPr/>
          <a:lstStyle/>
          <a:p>
            <a:r>
              <a:rPr lang="zh-TW" altLang="en-US" dirty="0"/>
              <a:t>思考</a:t>
            </a:r>
            <a:r>
              <a:rPr lang="en-US" altLang="zh-TW" dirty="0"/>
              <a:t>: </a:t>
            </a:r>
            <a:r>
              <a:rPr lang="zh-TW" altLang="en-US" dirty="0"/>
              <a:t>架構師在 </a:t>
            </a:r>
            <a:r>
              <a:rPr lang="en-US" altLang="zh-TW" dirty="0"/>
              <a:t>Agile </a:t>
            </a:r>
            <a:r>
              <a:rPr lang="zh-TW" altLang="en-US" dirty="0"/>
              <a:t>團隊該扮演的角色</a:t>
            </a:r>
          </a:p>
        </p:txBody>
      </p:sp>
      <p:sp>
        <p:nvSpPr>
          <p:cNvPr id="3" name="內容版面配置區 2">
            <a:extLst>
              <a:ext uri="{FF2B5EF4-FFF2-40B4-BE49-F238E27FC236}">
                <a16:creationId xmlns:a16="http://schemas.microsoft.com/office/drawing/2014/main" id="{08A44405-A871-D96B-DD37-5C6E0DD89DC8}"/>
              </a:ext>
            </a:extLst>
          </p:cNvPr>
          <p:cNvSpPr>
            <a:spLocks noGrp="1"/>
          </p:cNvSpPr>
          <p:nvPr>
            <p:ph idx="1"/>
          </p:nvPr>
        </p:nvSpPr>
        <p:spPr>
          <a:xfrm>
            <a:off x="838200" y="1756954"/>
            <a:ext cx="10515600" cy="4735921"/>
          </a:xfrm>
        </p:spPr>
        <p:txBody>
          <a:bodyPr>
            <a:noAutofit/>
          </a:bodyPr>
          <a:lstStyle/>
          <a:p>
            <a:pPr marL="0" indent="0">
              <a:buNone/>
            </a:pPr>
            <a:r>
              <a:rPr lang="en-US" altLang="zh-TW" b="1" dirty="0"/>
              <a:t>Challenges in Agile Development </a:t>
            </a:r>
          </a:p>
          <a:p>
            <a:pPr marL="0" indent="0">
              <a:buNone/>
            </a:pPr>
            <a:r>
              <a:rPr lang="en-US" altLang="zh-TW" sz="1400" dirty="0"/>
              <a:t>While every customer today is adopting agile development irrespective of nature, size of the project, the following are the list of challenges that we foresee as an Architect in agile development.  Top challenges are,   </a:t>
            </a:r>
          </a:p>
          <a:p>
            <a:pPr marL="342900" indent="-342900">
              <a:buFont typeface="+mj-lt"/>
              <a:buAutoNum type="arabicPeriod"/>
            </a:pPr>
            <a:r>
              <a:rPr lang="en-US" altLang="zh-TW" sz="1400" b="1" dirty="0">
                <a:solidFill>
                  <a:srgbClr val="FFFF00"/>
                </a:solidFill>
              </a:rPr>
              <a:t>Visibility, no end to end visibility on long term client road map</a:t>
            </a:r>
            <a:r>
              <a:rPr lang="en-US" altLang="zh-TW" sz="1400" dirty="0"/>
              <a:t> (technical and domain).</a:t>
            </a:r>
          </a:p>
          <a:p>
            <a:pPr marL="342900" indent="-342900">
              <a:buFont typeface="+mj-lt"/>
              <a:buAutoNum type="arabicPeriod"/>
            </a:pPr>
            <a:r>
              <a:rPr lang="en-US" altLang="zh-TW" sz="1400" dirty="0"/>
              <a:t>Resistance, for any suggestions and changes to the existing processes, the acceptability is very low or almost nil from the Customer.</a:t>
            </a:r>
          </a:p>
          <a:p>
            <a:pPr marL="342900" indent="-342900">
              <a:buFont typeface="+mj-lt"/>
              <a:buAutoNum type="arabicPeriod"/>
            </a:pPr>
            <a:r>
              <a:rPr lang="en-US" altLang="zh-TW" sz="1400" b="1" dirty="0">
                <a:solidFill>
                  <a:srgbClr val="FFFF00"/>
                </a:solidFill>
              </a:rPr>
              <a:t>Multiple teams working on different features and different parts of the code base</a:t>
            </a:r>
            <a:r>
              <a:rPr lang="en-US" altLang="zh-TW" sz="1400" dirty="0"/>
              <a:t> result in architecture foundation structure erosion and code overlap across modules.</a:t>
            </a:r>
          </a:p>
          <a:p>
            <a:pPr marL="342900" indent="-342900">
              <a:buFont typeface="+mj-lt"/>
              <a:buAutoNum type="arabicPeriod"/>
            </a:pPr>
            <a:r>
              <a:rPr lang="en-US" altLang="zh-TW" sz="1400" dirty="0"/>
              <a:t>Lack of focus on Quality of Service (QoS) attributes.</a:t>
            </a:r>
          </a:p>
          <a:p>
            <a:pPr marL="342900" indent="-342900">
              <a:buFont typeface="+mj-lt"/>
              <a:buAutoNum type="arabicPeriod"/>
            </a:pPr>
            <a:r>
              <a:rPr lang="en-US" altLang="zh-TW" sz="1400" dirty="0"/>
              <a:t>Requirement Volatility, usually requirements are defined from multiple sources, not just by Business Analyst. Therefore, whenever someone expresses a ‘wish’ that needs to be added to the backlog.</a:t>
            </a:r>
          </a:p>
          <a:p>
            <a:pPr marL="342900" indent="-342900">
              <a:buFont typeface="+mj-lt"/>
              <a:buAutoNum type="arabicPeriod"/>
            </a:pPr>
            <a:r>
              <a:rPr lang="en-US" altLang="zh-TW" sz="1400" dirty="0"/>
              <a:t>Time Crunch, it was always a compromise between technology, NFR and time. Usually, we do not have any control over time. To make the customer happy, we need to complete all the Business requirements within that time. So the only place we can compromise is technology and NFR.</a:t>
            </a:r>
          </a:p>
          <a:p>
            <a:pPr marL="342900" indent="-342900">
              <a:buFont typeface="+mj-lt"/>
              <a:buAutoNum type="arabicPeriod"/>
            </a:pPr>
            <a:r>
              <a:rPr lang="en-US" altLang="zh-TW" sz="1400" dirty="0"/>
              <a:t>The latest technology adoption, </a:t>
            </a:r>
            <a:r>
              <a:rPr lang="en-US" altLang="zh-TW" sz="1400" b="1" dirty="0">
                <a:solidFill>
                  <a:srgbClr val="FFFF00"/>
                </a:solidFill>
              </a:rPr>
              <a:t>the approach is to prioritize all the 'visible' requirements first</a:t>
            </a:r>
            <a:r>
              <a:rPr lang="en-US" altLang="zh-TW" sz="1400" dirty="0"/>
              <a:t>, and then get into others. In the process, we miss the opportunities to implement the latest technologies. </a:t>
            </a:r>
          </a:p>
          <a:p>
            <a:pPr marL="342900" indent="-342900">
              <a:buFont typeface="+mj-lt"/>
              <a:buAutoNum type="arabicPeriod"/>
            </a:pPr>
            <a:r>
              <a:rPr lang="en-US" altLang="zh-TW" sz="1400" b="1" dirty="0">
                <a:solidFill>
                  <a:srgbClr val="FFFF00"/>
                </a:solidFill>
              </a:rPr>
              <a:t>Technical debt, technical considerations are getting lower priority in product backlogs compared to business features</a:t>
            </a:r>
            <a:r>
              <a:rPr lang="en-US" altLang="zh-TW" sz="1400" dirty="0"/>
              <a:t>. This accumulates the technical debts that need rework.</a:t>
            </a:r>
          </a:p>
        </p:txBody>
      </p:sp>
      <p:sp>
        <p:nvSpPr>
          <p:cNvPr id="4" name="文字方塊 3">
            <a:extLst>
              <a:ext uri="{FF2B5EF4-FFF2-40B4-BE49-F238E27FC236}">
                <a16:creationId xmlns:a16="http://schemas.microsoft.com/office/drawing/2014/main" id="{7DE8F1FB-7A9E-9AA2-7549-783FD196BC1C}"/>
              </a:ext>
            </a:extLst>
          </p:cNvPr>
          <p:cNvSpPr txBox="1"/>
          <p:nvPr/>
        </p:nvSpPr>
        <p:spPr>
          <a:xfrm>
            <a:off x="6642469" y="6446521"/>
            <a:ext cx="5537093" cy="584775"/>
          </a:xfrm>
          <a:prstGeom prst="rect">
            <a:avLst/>
          </a:prstGeom>
          <a:noFill/>
        </p:spPr>
        <p:txBody>
          <a:bodyPr wrap="none" rtlCol="0">
            <a:spAutoFit/>
          </a:bodyPr>
          <a:lstStyle/>
          <a:p>
            <a:r>
              <a:rPr lang="en-US" altLang="zh-TW" sz="1600" b="0" i="0" dirty="0">
                <a:solidFill>
                  <a:schemeClr val="bg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https://dzone.com/articles/role-of-architect-in-agile-development</a:t>
            </a:r>
            <a:endParaRPr lang="en-US" altLang="zh-TW" sz="1600" b="0" i="0" dirty="0">
              <a:solidFill>
                <a:schemeClr val="bg1"/>
              </a:solidFill>
              <a:effectLst/>
              <a:latin typeface="Times New Roman" panose="02020603050405020304" pitchFamily="18" charset="0"/>
            </a:endParaRPr>
          </a:p>
          <a:p>
            <a:endParaRPr lang="zh-TW" altLang="en-US" sz="1600" b="1" i="0" dirty="0">
              <a:solidFill>
                <a:schemeClr val="bg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74184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0754F6-A6F3-A85C-3FD6-C6E7160E8249}"/>
              </a:ext>
            </a:extLst>
          </p:cNvPr>
          <p:cNvSpPr>
            <a:spLocks noGrp="1"/>
          </p:cNvSpPr>
          <p:nvPr>
            <p:ph type="title"/>
          </p:nvPr>
        </p:nvSpPr>
        <p:spPr/>
        <p:txBody>
          <a:bodyPr/>
          <a:lstStyle/>
          <a:p>
            <a:endParaRPr lang="zh-TW" altLang="en-US"/>
          </a:p>
        </p:txBody>
      </p:sp>
      <p:pic>
        <p:nvPicPr>
          <p:cNvPr id="11" name="內容版面配置區 10">
            <a:extLst>
              <a:ext uri="{FF2B5EF4-FFF2-40B4-BE49-F238E27FC236}">
                <a16:creationId xmlns:a16="http://schemas.microsoft.com/office/drawing/2014/main" id="{0EB14FF9-2684-8EC2-D580-68BC2C6865C0}"/>
              </a:ext>
            </a:extLst>
          </p:cNvPr>
          <p:cNvPicPr>
            <a:picLocks noGrp="1" noChangeAspect="1"/>
          </p:cNvPicPr>
          <p:nvPr>
            <p:ph idx="1"/>
          </p:nvPr>
        </p:nvPicPr>
        <p:blipFill rotWithShape="1">
          <a:blip r:embed="rId2"/>
          <a:srcRect r="58242"/>
          <a:stretch/>
        </p:blipFill>
        <p:spPr>
          <a:xfrm>
            <a:off x="982475" y="1371600"/>
            <a:ext cx="4445141" cy="5259388"/>
          </a:xfrm>
        </p:spPr>
      </p:pic>
      <p:sp>
        <p:nvSpPr>
          <p:cNvPr id="9" name="文字方塊 8">
            <a:extLst>
              <a:ext uri="{FF2B5EF4-FFF2-40B4-BE49-F238E27FC236}">
                <a16:creationId xmlns:a16="http://schemas.microsoft.com/office/drawing/2014/main" id="{EFDA83D8-8532-E0B3-3E4C-1556B96E78A6}"/>
              </a:ext>
            </a:extLst>
          </p:cNvPr>
          <p:cNvSpPr txBox="1"/>
          <p:nvPr/>
        </p:nvSpPr>
        <p:spPr>
          <a:xfrm>
            <a:off x="3695156" y="4576745"/>
            <a:ext cx="7390310" cy="369332"/>
          </a:xfrm>
          <a:prstGeom prst="rect">
            <a:avLst/>
          </a:prstGeom>
          <a:noFill/>
        </p:spPr>
        <p:txBody>
          <a:bodyPr wrap="square">
            <a:spAutoFit/>
          </a:bodyPr>
          <a:lstStyle/>
          <a:p>
            <a:r>
              <a:rPr lang="zh-TW" altLang="en-US" b="0" dirty="0">
                <a:effectLst/>
              </a:rPr>
              <a:t> </a:t>
            </a:r>
            <a:endParaRPr lang="zh-TW" altLang="en-US" dirty="0"/>
          </a:p>
        </p:txBody>
      </p:sp>
      <p:pic>
        <p:nvPicPr>
          <p:cNvPr id="12" name="內容版面配置區 10">
            <a:extLst>
              <a:ext uri="{FF2B5EF4-FFF2-40B4-BE49-F238E27FC236}">
                <a16:creationId xmlns:a16="http://schemas.microsoft.com/office/drawing/2014/main" id="{827603DC-6291-FA0D-FA12-EBD07F2A7207}"/>
              </a:ext>
            </a:extLst>
          </p:cNvPr>
          <p:cNvPicPr>
            <a:picLocks noChangeAspect="1"/>
          </p:cNvPicPr>
          <p:nvPr/>
        </p:nvPicPr>
        <p:blipFill rotWithShape="1">
          <a:blip r:embed="rId2"/>
          <a:srcRect l="42428" r="10081"/>
          <a:stretch/>
        </p:blipFill>
        <p:spPr>
          <a:xfrm>
            <a:off x="6226044" y="1371600"/>
            <a:ext cx="5055326" cy="5259388"/>
          </a:xfrm>
          <a:prstGeom prst="rect">
            <a:avLst/>
          </a:prstGeom>
        </p:spPr>
      </p:pic>
      <p:sp>
        <p:nvSpPr>
          <p:cNvPr id="13" name="矩形: 圓角 12">
            <a:extLst>
              <a:ext uri="{FF2B5EF4-FFF2-40B4-BE49-F238E27FC236}">
                <a16:creationId xmlns:a16="http://schemas.microsoft.com/office/drawing/2014/main" id="{EF0FE947-09F3-6C03-A890-D95BDDE36EC9}"/>
              </a:ext>
            </a:extLst>
          </p:cNvPr>
          <p:cNvSpPr/>
          <p:nvPr/>
        </p:nvSpPr>
        <p:spPr>
          <a:xfrm>
            <a:off x="6531136" y="4572000"/>
            <a:ext cx="4445141" cy="914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要看到全貌，必要條件是有充分的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資訊</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與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知識</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algn="r"/>
            <a:r>
              <a:rPr lang="nn-NO" altLang="zh-TW" sz="1200" dirty="0">
                <a:latin typeface="微軟正黑體" panose="020B0604030504040204" pitchFamily="34" charset="-120"/>
                <a:ea typeface="微軟正黑體" panose="020B0604030504040204" pitchFamily="34" charset="-120"/>
              </a:rPr>
              <a:t>g(x)=-x4+5x3-7x2 +3x+1</a:t>
            </a:r>
            <a:endParaRPr lang="en-US" altLang="zh-TW" sz="1200"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9911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5E1BD7-CF87-BDA3-FD20-A91A33C0CF88}"/>
              </a:ext>
            </a:extLst>
          </p:cNvPr>
          <p:cNvSpPr>
            <a:spLocks noGrp="1"/>
          </p:cNvSpPr>
          <p:nvPr>
            <p:ph type="title"/>
          </p:nvPr>
        </p:nvSpPr>
        <p:spPr/>
        <p:txBody>
          <a:bodyPr/>
          <a:lstStyle/>
          <a:p>
            <a:r>
              <a:rPr lang="en-US" altLang="zh-TW" dirty="0"/>
              <a:t>"API</a:t>
            </a:r>
            <a:r>
              <a:rPr lang="zh-TW" altLang="en-US" dirty="0"/>
              <a:t> 授權</a:t>
            </a:r>
            <a:r>
              <a:rPr lang="en-US" altLang="zh-TW" dirty="0"/>
              <a:t>"</a:t>
            </a:r>
            <a:r>
              <a:rPr lang="zh-TW" altLang="en-US" dirty="0"/>
              <a:t> 備忘錄</a:t>
            </a:r>
          </a:p>
        </p:txBody>
      </p:sp>
      <p:sp>
        <p:nvSpPr>
          <p:cNvPr id="3" name="內容版面配置區 2">
            <a:extLst>
              <a:ext uri="{FF2B5EF4-FFF2-40B4-BE49-F238E27FC236}">
                <a16:creationId xmlns:a16="http://schemas.microsoft.com/office/drawing/2014/main" id="{583EB01D-CA9D-5597-5948-A9C793BF5674}"/>
              </a:ext>
            </a:extLst>
          </p:cNvPr>
          <p:cNvSpPr>
            <a:spLocks noGrp="1"/>
          </p:cNvSpPr>
          <p:nvPr>
            <p:ph idx="1"/>
          </p:nvPr>
        </p:nvSpPr>
        <p:spPr/>
        <p:txBody>
          <a:bodyPr>
            <a:normAutofit/>
          </a:bodyPr>
          <a:lstStyle/>
          <a:p>
            <a:pPr marL="0" indent="0">
              <a:buNone/>
            </a:pPr>
            <a:r>
              <a:rPr lang="zh-TW" altLang="en-US" dirty="0"/>
              <a:t>貝佐斯在 </a:t>
            </a:r>
            <a:r>
              <a:rPr lang="en-US" altLang="zh-TW"/>
              <a:t>2002 </a:t>
            </a:r>
            <a:r>
              <a:rPr lang="zh-TW" altLang="en-US" dirty="0"/>
              <a:t>對內部員工發出了 </a:t>
            </a:r>
            <a:r>
              <a:rPr lang="en-US" altLang="zh-TW" dirty="0"/>
              <a:t>email </a:t>
            </a:r>
            <a:r>
              <a:rPr lang="zh-TW" altLang="en-US" dirty="0"/>
              <a:t>備忘錄，內容摘要如下</a:t>
            </a:r>
            <a:r>
              <a:rPr lang="en-US" altLang="zh-TW" dirty="0"/>
              <a:t>:</a:t>
            </a:r>
          </a:p>
          <a:p>
            <a:pPr marL="0" indent="0">
              <a:buNone/>
            </a:pPr>
            <a:endParaRPr lang="en-US" altLang="zh-TW" dirty="0"/>
          </a:p>
          <a:p>
            <a:pPr marL="342900" indent="-342900">
              <a:buFont typeface="+mj-lt"/>
              <a:buAutoNum type="arabicPeriod"/>
            </a:pPr>
            <a:r>
              <a:rPr lang="zh-TW" altLang="en-US" dirty="0"/>
              <a:t>從今天起，所有的團隊都要以服務介面連接埠的方式，提供資料和各種功能。</a:t>
            </a:r>
          </a:p>
          <a:p>
            <a:pPr marL="342900" indent="-342900">
              <a:buFont typeface="+mj-lt"/>
              <a:buAutoNum type="arabicPeriod"/>
            </a:pPr>
            <a:r>
              <a:rPr lang="zh-TW" altLang="en-US" dirty="0"/>
              <a:t>團隊之間必須通過連接埠來通信。</a:t>
            </a:r>
          </a:p>
          <a:p>
            <a:pPr marL="342900" indent="-342900">
              <a:buFont typeface="+mj-lt"/>
              <a:buAutoNum type="arabicPeriod"/>
            </a:pPr>
            <a:r>
              <a:rPr lang="zh-TW" altLang="en-US" dirty="0"/>
              <a:t>不允許任何其他形式的互操作：不允許直接連結，不允許直接讀取其他團隊的資料，不允許共享儲存空間，不允許任何形式的後門。</a:t>
            </a:r>
            <a:br>
              <a:rPr lang="en-US" altLang="zh-TW" dirty="0"/>
            </a:br>
            <a:r>
              <a:rPr lang="zh-TW" altLang="en-US" dirty="0"/>
              <a:t>唯一許可的通訊方式，就是透過網路呼叫服務。</a:t>
            </a:r>
          </a:p>
          <a:p>
            <a:pPr marL="342900" indent="-342900">
              <a:buFont typeface="+mj-lt"/>
              <a:buAutoNum type="arabicPeriod"/>
            </a:pPr>
            <a:r>
              <a:rPr lang="zh-TW" altLang="en-US" dirty="0"/>
              <a:t>具體的實際技術不做規定，</a:t>
            </a:r>
            <a:r>
              <a:rPr lang="en-US" altLang="zh-TW" dirty="0"/>
              <a:t>HTTP</a:t>
            </a:r>
            <a:r>
              <a:rPr lang="zh-TW" altLang="en-US" dirty="0"/>
              <a:t>、</a:t>
            </a:r>
            <a:r>
              <a:rPr lang="en-US" altLang="zh-TW" dirty="0" err="1"/>
              <a:t>Corba</a:t>
            </a:r>
            <a:r>
              <a:rPr lang="zh-TW" altLang="en-US" dirty="0"/>
              <a:t>、</a:t>
            </a:r>
            <a:r>
              <a:rPr lang="en-US" altLang="zh-TW" dirty="0" err="1"/>
              <a:t>PubSub</a:t>
            </a:r>
            <a:r>
              <a:rPr lang="zh-TW" altLang="en-US" dirty="0"/>
              <a:t>、自定義協議皆可。</a:t>
            </a:r>
          </a:p>
          <a:p>
            <a:pPr marL="342900" indent="-342900">
              <a:buFont typeface="+mj-lt"/>
              <a:buAutoNum type="arabicPeriod"/>
            </a:pPr>
            <a:r>
              <a:rPr lang="zh-TW" altLang="en-US" dirty="0"/>
              <a:t>所有的服務連接埠，必須從一開始就以可以公開作為設計導向，沒有例外。這就是說，在設計連接埠的時候，就預設這個連接埠可以對外部人員開放，沒有討價還價的餘地。</a:t>
            </a:r>
          </a:p>
          <a:p>
            <a:pPr marL="342900" indent="-342900">
              <a:buFont typeface="+mj-lt"/>
              <a:buAutoNum type="arabicPeriod"/>
            </a:pPr>
            <a:r>
              <a:rPr lang="zh-TW" altLang="en-US" dirty="0"/>
              <a:t>不遵守上面規定者，一律開除。</a:t>
            </a:r>
            <a:br>
              <a:rPr lang="en-US" altLang="zh-TW" dirty="0"/>
            </a:br>
            <a:endParaRPr lang="en-US" altLang="zh-TW" dirty="0"/>
          </a:p>
          <a:p>
            <a:pPr marL="0" indent="0">
              <a:buNone/>
            </a:pPr>
            <a:r>
              <a:rPr lang="en-US" altLang="zh-TW" dirty="0">
                <a:solidFill>
                  <a:srgbClr val="92D050"/>
                </a:solidFill>
              </a:rPr>
              <a:t>//</a:t>
            </a:r>
            <a:r>
              <a:rPr lang="zh-TW" altLang="en-US" dirty="0">
                <a:solidFill>
                  <a:srgbClr val="92D050"/>
                </a:solidFill>
              </a:rPr>
              <a:t> 看到這邊，你是否有一樣的決心做到 </a:t>
            </a:r>
            <a:r>
              <a:rPr lang="en-US" altLang="zh-TW" dirty="0">
                <a:solidFill>
                  <a:srgbClr val="92D050"/>
                </a:solidFill>
              </a:rPr>
              <a:t>API</a:t>
            </a:r>
            <a:r>
              <a:rPr lang="zh-TW" altLang="en-US" dirty="0">
                <a:solidFill>
                  <a:srgbClr val="92D050"/>
                </a:solidFill>
              </a:rPr>
              <a:t> </a:t>
            </a:r>
            <a:r>
              <a:rPr lang="en-US" altLang="zh-TW" dirty="0">
                <a:solidFill>
                  <a:srgbClr val="92D050"/>
                </a:solidFill>
              </a:rPr>
              <a:t>First ?</a:t>
            </a:r>
          </a:p>
          <a:p>
            <a:pPr marL="0" indent="0">
              <a:buNone/>
            </a:pPr>
            <a:endParaRPr lang="zh-TW" altLang="en-US" dirty="0">
              <a:solidFill>
                <a:srgbClr val="92D050"/>
              </a:solidFill>
            </a:endParaRPr>
          </a:p>
        </p:txBody>
      </p:sp>
      <p:sp>
        <p:nvSpPr>
          <p:cNvPr id="4" name="文字方塊 3">
            <a:extLst>
              <a:ext uri="{FF2B5EF4-FFF2-40B4-BE49-F238E27FC236}">
                <a16:creationId xmlns:a16="http://schemas.microsoft.com/office/drawing/2014/main" id="{D0083158-96F9-3C98-51FF-0F18A159C463}"/>
              </a:ext>
            </a:extLst>
          </p:cNvPr>
          <p:cNvSpPr txBox="1"/>
          <p:nvPr/>
        </p:nvSpPr>
        <p:spPr>
          <a:xfrm>
            <a:off x="5736322" y="6488668"/>
            <a:ext cx="6455678" cy="369332"/>
          </a:xfrm>
          <a:prstGeom prst="rect">
            <a:avLst/>
          </a:prstGeom>
          <a:solidFill>
            <a:srgbClr val="B9AAEE"/>
          </a:solidFill>
        </p:spPr>
        <p:txBody>
          <a:bodyPr wrap="none" rtlCol="0">
            <a:spAutoFit/>
          </a:bodyPr>
          <a:lstStyle/>
          <a:p>
            <a:r>
              <a:rPr lang="en-US" altLang="zh-TW" sz="1800" b="0" i="0" u="sng" strike="noStrike" dirty="0">
                <a:solidFill>
                  <a:srgbClr val="0000FF"/>
                </a:solidFill>
                <a:effectLst/>
                <a:latin typeface="Helvetica Neue"/>
                <a:hlinkClick r:id="rId2"/>
              </a:rPr>
              <a:t>https://www.techbang.com/posts/88124-api-mandate-amazon</a:t>
            </a:r>
            <a:endParaRPr lang="zh-TW" altLang="en-US" dirty="0"/>
          </a:p>
        </p:txBody>
      </p:sp>
    </p:spTree>
    <p:extLst>
      <p:ext uri="{BB962C8B-B14F-4D97-AF65-F5344CB8AC3E}">
        <p14:creationId xmlns:p14="http://schemas.microsoft.com/office/powerpoint/2010/main" val="34537499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85501A-6629-CEA6-2264-CAA859C3C668}"/>
              </a:ext>
            </a:extLst>
          </p:cNvPr>
          <p:cNvSpPr>
            <a:spLocks noGrp="1"/>
          </p:cNvSpPr>
          <p:nvPr>
            <p:ph type="title"/>
          </p:nvPr>
        </p:nvSpPr>
        <p:spPr/>
        <p:txBody>
          <a:bodyPr/>
          <a:lstStyle/>
          <a:p>
            <a:r>
              <a:rPr lang="zh-TW" altLang="en-US" dirty="0"/>
              <a:t>回頭想想</a:t>
            </a:r>
            <a:r>
              <a:rPr lang="en-US" altLang="zh-TW" dirty="0"/>
              <a:t>, </a:t>
            </a:r>
            <a:r>
              <a:rPr lang="zh-TW" altLang="en-US" dirty="0"/>
              <a:t>你的團隊真的只能靠 </a:t>
            </a:r>
            <a:r>
              <a:rPr lang="en-US" altLang="zh-TW" dirty="0"/>
              <a:t>API </a:t>
            </a:r>
            <a:r>
              <a:rPr lang="zh-TW" altLang="en-US" dirty="0"/>
              <a:t>溝通的話</a:t>
            </a:r>
            <a:r>
              <a:rPr lang="en-US" altLang="zh-TW" dirty="0"/>
              <a:t>, </a:t>
            </a:r>
            <a:r>
              <a:rPr lang="zh-TW" altLang="en-US" dirty="0"/>
              <a:t>有哪些門檻</a:t>
            </a:r>
            <a:r>
              <a:rPr lang="en-US" altLang="zh-TW" dirty="0"/>
              <a:t>?</a:t>
            </a:r>
            <a:endParaRPr lang="zh-TW" altLang="en-US" dirty="0"/>
          </a:p>
        </p:txBody>
      </p:sp>
      <p:sp>
        <p:nvSpPr>
          <p:cNvPr id="3" name="內容版面配置區 2">
            <a:extLst>
              <a:ext uri="{FF2B5EF4-FFF2-40B4-BE49-F238E27FC236}">
                <a16:creationId xmlns:a16="http://schemas.microsoft.com/office/drawing/2014/main" id="{7EC9E734-B2B2-43BC-47E6-8124227CD341}"/>
              </a:ext>
            </a:extLst>
          </p:cNvPr>
          <p:cNvSpPr>
            <a:spLocks noGrp="1"/>
          </p:cNvSpPr>
          <p:nvPr>
            <p:ph idx="1"/>
          </p:nvPr>
        </p:nvSpPr>
        <p:spPr/>
        <p:txBody>
          <a:bodyPr>
            <a:normAutofit lnSpcReduction="10000"/>
          </a:bodyPr>
          <a:lstStyle/>
          <a:p>
            <a:r>
              <a:rPr lang="zh-TW" altLang="en-US" dirty="0"/>
              <a:t>良好的 </a:t>
            </a:r>
            <a:r>
              <a:rPr lang="en-US" altLang="zh-TW" dirty="0"/>
              <a:t>API </a:t>
            </a:r>
            <a:r>
              <a:rPr lang="zh-TW" altLang="en-US" dirty="0"/>
              <a:t>設計 </a:t>
            </a:r>
            <a:r>
              <a:rPr lang="en-US" altLang="zh-TW" dirty="0"/>
              <a:t>vs </a:t>
            </a:r>
            <a:r>
              <a:rPr lang="zh-TW" altLang="en-US" dirty="0"/>
              <a:t>開發的門檻，維持兩者的平衡</a:t>
            </a:r>
          </a:p>
          <a:p>
            <a:pPr lvl="1"/>
            <a:r>
              <a:rPr lang="zh-TW" altLang="en-US" dirty="0"/>
              <a:t>你是先思考怎麼開發</a:t>
            </a:r>
            <a:r>
              <a:rPr lang="en-US" altLang="zh-TW" dirty="0"/>
              <a:t>?</a:t>
            </a:r>
            <a:r>
              <a:rPr lang="zh-TW" altLang="en-US" dirty="0"/>
              <a:t> 還是怎麼用</a:t>
            </a:r>
            <a:r>
              <a:rPr lang="en-US" altLang="zh-TW" dirty="0"/>
              <a:t>?</a:t>
            </a:r>
          </a:p>
          <a:p>
            <a:pPr lvl="1"/>
            <a:r>
              <a:rPr lang="zh-TW" altLang="en-US" dirty="0"/>
              <a:t>你是先設計產品功能</a:t>
            </a:r>
            <a:r>
              <a:rPr lang="en-US" altLang="zh-TW" dirty="0"/>
              <a:t>?</a:t>
            </a:r>
            <a:r>
              <a:rPr lang="zh-TW" altLang="en-US" dirty="0"/>
              <a:t> 還是先規劃 </a:t>
            </a:r>
            <a:r>
              <a:rPr lang="en-US" altLang="zh-TW" dirty="0"/>
              <a:t>API?</a:t>
            </a:r>
          </a:p>
          <a:p>
            <a:pPr lvl="1"/>
            <a:r>
              <a:rPr lang="zh-TW" altLang="en-US" dirty="0"/>
              <a:t>你是先思考 </a:t>
            </a:r>
            <a:r>
              <a:rPr lang="en-US" altLang="zh-TW" dirty="0"/>
              <a:t>database schema? </a:t>
            </a:r>
            <a:r>
              <a:rPr lang="zh-TW" altLang="en-US" dirty="0"/>
              <a:t>還是先思考 </a:t>
            </a:r>
            <a:r>
              <a:rPr lang="en-US" altLang="zh-TW" dirty="0"/>
              <a:t>action (API)?</a:t>
            </a:r>
          </a:p>
          <a:p>
            <a:pPr lvl="1"/>
            <a:r>
              <a:rPr lang="zh-TW" altLang="en-US" dirty="0"/>
              <a:t>你是先設計 </a:t>
            </a:r>
            <a:r>
              <a:rPr lang="en-US" altLang="zh-TW" dirty="0"/>
              <a:t>entity ( </a:t>
            </a:r>
            <a:r>
              <a:rPr lang="en-US" altLang="zh-TW" dirty="0" err="1"/>
              <a:t>json</a:t>
            </a:r>
            <a:r>
              <a:rPr lang="en-US" altLang="zh-TW" dirty="0"/>
              <a:t> or xml schema )? </a:t>
            </a:r>
            <a:r>
              <a:rPr lang="zh-TW" altLang="en-US" dirty="0"/>
              <a:t>還是先思考正規化 </a:t>
            </a:r>
            <a:r>
              <a:rPr lang="en-US" altLang="zh-TW" dirty="0"/>
              <a:t>( table schema )?</a:t>
            </a:r>
          </a:p>
          <a:p>
            <a:r>
              <a:rPr lang="en-US" altLang="zh-TW" dirty="0"/>
              <a:t>Best Practices – </a:t>
            </a:r>
            <a:r>
              <a:rPr lang="zh-TW" altLang="en-US" dirty="0"/>
              <a:t>你會怎麼設計這些 </a:t>
            </a:r>
            <a:r>
              <a:rPr lang="en-US" altLang="zh-TW" dirty="0"/>
              <a:t>API ?</a:t>
            </a:r>
          </a:p>
          <a:p>
            <a:pPr lvl="1"/>
            <a:r>
              <a:rPr lang="zh-TW" altLang="en-US" dirty="0"/>
              <a:t>批次處理 </a:t>
            </a:r>
            <a:r>
              <a:rPr lang="en-US" altLang="zh-TW" dirty="0"/>
              <a:t>(</a:t>
            </a:r>
            <a:r>
              <a:rPr lang="zh-TW" altLang="en-US" dirty="0"/>
              <a:t>同一個 </a:t>
            </a:r>
            <a:r>
              <a:rPr lang="en-US" altLang="zh-TW" dirty="0"/>
              <a:t>API </a:t>
            </a:r>
            <a:r>
              <a:rPr lang="zh-TW" altLang="en-US" dirty="0"/>
              <a:t>你需要連續執行 </a:t>
            </a:r>
            <a:r>
              <a:rPr lang="en-US" altLang="zh-TW" dirty="0"/>
              <a:t>1000 </a:t>
            </a:r>
            <a:r>
              <a:rPr lang="zh-TW" altLang="en-US" dirty="0"/>
              <a:t>次</a:t>
            </a:r>
            <a:r>
              <a:rPr lang="en-US" altLang="zh-TW" dirty="0"/>
              <a:t>)</a:t>
            </a:r>
          </a:p>
          <a:p>
            <a:pPr lvl="1"/>
            <a:r>
              <a:rPr lang="zh-TW" altLang="en-US" dirty="0"/>
              <a:t>批次處理 </a:t>
            </a:r>
            <a:r>
              <a:rPr lang="en-US" altLang="zh-TW" dirty="0"/>
              <a:t>(API </a:t>
            </a:r>
            <a:r>
              <a:rPr lang="zh-TW" altLang="en-US" dirty="0"/>
              <a:t>必須長時間執行 </a:t>
            </a:r>
            <a:r>
              <a:rPr lang="en-US" altLang="zh-TW" dirty="0"/>
              <a:t>1hr </a:t>
            </a:r>
            <a:r>
              <a:rPr lang="zh-TW" altLang="en-US" dirty="0"/>
              <a:t>以上</a:t>
            </a:r>
            <a:r>
              <a:rPr lang="en-US" altLang="zh-TW" dirty="0"/>
              <a:t>)</a:t>
            </a:r>
          </a:p>
          <a:p>
            <a:pPr lvl="1"/>
            <a:r>
              <a:rPr lang="zh-TW" altLang="en-US" dirty="0"/>
              <a:t>批次處理 </a:t>
            </a:r>
            <a:r>
              <a:rPr lang="en-US" altLang="zh-TW" dirty="0"/>
              <a:t>(API </a:t>
            </a:r>
            <a:r>
              <a:rPr lang="zh-TW" altLang="en-US" dirty="0"/>
              <a:t>必須匯入匯出大量資料，達 </a:t>
            </a:r>
            <a:r>
              <a:rPr lang="en-US" altLang="zh-TW" dirty="0"/>
              <a:t>100mb </a:t>
            </a:r>
            <a:r>
              <a:rPr lang="zh-TW" altLang="en-US" dirty="0"/>
              <a:t>以上</a:t>
            </a:r>
            <a:r>
              <a:rPr lang="en-US" altLang="zh-TW" dirty="0"/>
              <a:t>)</a:t>
            </a:r>
          </a:p>
          <a:p>
            <a:pPr lvl="1"/>
            <a:r>
              <a:rPr lang="zh-TW" altLang="en-US" dirty="0"/>
              <a:t>分散式交易 </a:t>
            </a:r>
            <a:r>
              <a:rPr lang="en-US" altLang="zh-TW" dirty="0"/>
              <a:t>(</a:t>
            </a:r>
            <a:r>
              <a:rPr lang="zh-TW" altLang="en-US" dirty="0"/>
              <a:t>多個 </a:t>
            </a:r>
            <a:r>
              <a:rPr lang="en-US" altLang="zh-TW" dirty="0"/>
              <a:t>API </a:t>
            </a:r>
            <a:r>
              <a:rPr lang="zh-TW" altLang="en-US" dirty="0"/>
              <a:t>執行結果，必須一起成功或是一起失敗</a:t>
            </a:r>
            <a:r>
              <a:rPr lang="en-US" altLang="zh-TW" dirty="0"/>
              <a:t>)</a:t>
            </a:r>
          </a:p>
          <a:p>
            <a:r>
              <a:rPr lang="zh-TW" altLang="en-US" dirty="0"/>
              <a:t>改變思路，別把 </a:t>
            </a:r>
            <a:r>
              <a:rPr lang="en-US" altLang="zh-TW" dirty="0"/>
              <a:t>"</a:t>
            </a:r>
            <a:r>
              <a:rPr lang="zh-TW" altLang="en-US" dirty="0"/>
              <a:t>包山包海</a:t>
            </a:r>
            <a:r>
              <a:rPr lang="en-US" altLang="zh-TW" dirty="0"/>
              <a:t>"</a:t>
            </a:r>
            <a:r>
              <a:rPr lang="zh-TW" altLang="en-US" dirty="0"/>
              <a:t>，功能越多越好的思路帶進 </a:t>
            </a:r>
            <a:r>
              <a:rPr lang="en-US" altLang="zh-TW" dirty="0"/>
              <a:t>API</a:t>
            </a:r>
            <a:r>
              <a:rPr lang="zh-TW" altLang="en-US" dirty="0"/>
              <a:t>。怎麼組合應用交給別人，你該想想最關鍵的設計需要注意什麼</a:t>
            </a:r>
            <a:endParaRPr lang="en-US" altLang="zh-TW" dirty="0"/>
          </a:p>
          <a:p>
            <a:pPr lvl="1"/>
            <a:r>
              <a:rPr lang="en-US" altLang="zh-TW" dirty="0"/>
              <a:t>API</a:t>
            </a:r>
            <a:r>
              <a:rPr lang="zh-TW" altLang="en-US" dirty="0"/>
              <a:t> 留意光譜的最右端</a:t>
            </a:r>
            <a:endParaRPr lang="en-US" altLang="zh-TW" dirty="0"/>
          </a:p>
          <a:p>
            <a:pPr lvl="1"/>
            <a:r>
              <a:rPr lang="zh-TW" altLang="en-US" dirty="0"/>
              <a:t>只要 </a:t>
            </a:r>
            <a:r>
              <a:rPr lang="en-US" altLang="zh-TW" dirty="0"/>
              <a:t>API </a:t>
            </a:r>
            <a:r>
              <a:rPr lang="zh-TW" altLang="en-US" dirty="0"/>
              <a:t>設計得當，使用你的 </a:t>
            </a:r>
            <a:r>
              <a:rPr lang="en-US" altLang="zh-TW" dirty="0"/>
              <a:t>API </a:t>
            </a:r>
            <a:r>
              <a:rPr lang="zh-TW" altLang="en-US" dirty="0"/>
              <a:t>的人就能顧好光譜的最左端</a:t>
            </a:r>
            <a:endParaRPr lang="en-US" altLang="zh-TW" dirty="0"/>
          </a:p>
          <a:p>
            <a:pPr lvl="1"/>
            <a:r>
              <a:rPr lang="zh-TW" altLang="en-US" dirty="0"/>
              <a:t>最關鍵的設計是什麼</a:t>
            </a:r>
            <a:r>
              <a:rPr lang="en-US" altLang="zh-TW" dirty="0"/>
              <a:t>?</a:t>
            </a:r>
            <a:r>
              <a:rPr lang="zh-TW" altLang="en-US" dirty="0"/>
              <a:t> 就是直接跟狀態機相關的部分。狀態、轉移、事件、互動角色</a:t>
            </a:r>
            <a:endParaRPr lang="en-US" altLang="zh-TW" dirty="0"/>
          </a:p>
          <a:p>
            <a:pPr marL="457200" lvl="1" indent="0">
              <a:buNone/>
            </a:pPr>
            <a:endParaRPr lang="en-US" altLang="zh-TW" dirty="0"/>
          </a:p>
        </p:txBody>
      </p:sp>
    </p:spTree>
    <p:extLst>
      <p:ext uri="{BB962C8B-B14F-4D97-AF65-F5344CB8AC3E}">
        <p14:creationId xmlns:p14="http://schemas.microsoft.com/office/powerpoint/2010/main" val="651007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9A1B42-8BB2-3D07-7295-DB451694A370}"/>
              </a:ext>
            </a:extLst>
          </p:cNvPr>
          <p:cNvSpPr>
            <a:spLocks noGrp="1"/>
          </p:cNvSpPr>
          <p:nvPr>
            <p:ph type="title"/>
          </p:nvPr>
        </p:nvSpPr>
        <p:spPr/>
        <p:txBody>
          <a:bodyPr/>
          <a:lstStyle/>
          <a:p>
            <a:r>
              <a:rPr lang="zh-TW" altLang="en-US" dirty="0"/>
              <a:t>實際開發的難題</a:t>
            </a:r>
            <a:r>
              <a:rPr lang="en-US" altLang="zh-TW" dirty="0"/>
              <a:t>:</a:t>
            </a:r>
            <a:r>
              <a:rPr lang="zh-TW" altLang="en-US" dirty="0"/>
              <a:t> 實戰與應用系列</a:t>
            </a:r>
          </a:p>
        </p:txBody>
      </p:sp>
      <p:sp>
        <p:nvSpPr>
          <p:cNvPr id="5" name="矩形 4">
            <a:extLst>
              <a:ext uri="{FF2B5EF4-FFF2-40B4-BE49-F238E27FC236}">
                <a16:creationId xmlns:a16="http://schemas.microsoft.com/office/drawing/2014/main" id="{08FA76BE-0BD0-22EF-B740-A38814FEB460}"/>
              </a:ext>
            </a:extLst>
          </p:cNvPr>
          <p:cNvSpPr/>
          <p:nvPr/>
        </p:nvSpPr>
        <p:spPr>
          <a:xfrm>
            <a:off x="1443446" y="2508067"/>
            <a:ext cx="3206931" cy="1561013"/>
          </a:xfrm>
          <a:prstGeom prst="rect">
            <a:avLst/>
          </a:prstGeom>
          <a:solidFill>
            <a:schemeClr val="bg1">
              <a:lumMod val="65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Track A (Live), 11:00 ~ 11:50</a:t>
            </a:r>
          </a:p>
          <a:p>
            <a:pPr algn="ctr"/>
            <a:r>
              <a:rPr lang="en-US" altLang="zh-TW" dirty="0">
                <a:solidFill>
                  <a:schemeClr val="bg1"/>
                </a:solidFill>
                <a:latin typeface="微軟正黑體" panose="020B0604030504040204" pitchFamily="34" charset="-120"/>
                <a:ea typeface="微軟正黑體" panose="020B0604030504040204" pitchFamily="34" charset="-120"/>
              </a:rPr>
              <a:t>API Contract Design</a:t>
            </a:r>
            <a:endParaRPr lang="zh-TW" altLang="en-US" dirty="0">
              <a:solidFill>
                <a:schemeClr val="bg1"/>
              </a:solidFill>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F95BE73B-6523-6662-81FD-3BEE577620FA}"/>
              </a:ext>
            </a:extLst>
          </p:cNvPr>
          <p:cNvSpPr/>
          <p:nvPr/>
        </p:nvSpPr>
        <p:spPr>
          <a:xfrm>
            <a:off x="1443446" y="4532810"/>
            <a:ext cx="3206931" cy="1561013"/>
          </a:xfrm>
          <a:prstGeom prst="rect">
            <a:avLst/>
          </a:prstGeom>
          <a:solidFill>
            <a:schemeClr val="tx1">
              <a:lumMod val="85000"/>
              <a:lumOff val="15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努力撰寫中，請期待 </a:t>
            </a:r>
            <a:r>
              <a:rPr lang="zh-TW" altLang="en-US" sz="1200" dirty="0">
                <a:latin typeface="微軟正黑體" panose="020B0604030504040204" pitchFamily="34" charset="-120"/>
                <a:ea typeface="微軟正黑體" panose="020B0604030504040204" pitchFamily="34" charset="-120"/>
                <a:hlinkClick r:id="rId2"/>
              </a:rPr>
              <a:t>安德魯的部落格</a:t>
            </a:r>
            <a:r>
              <a:rPr lang="en-US" altLang="zh-TW" sz="1200" dirty="0">
                <a:latin typeface="微軟正黑體" panose="020B0604030504040204" pitchFamily="34" charset="-120"/>
                <a:ea typeface="微軟正黑體" panose="020B0604030504040204" pitchFamily="34" charset="-120"/>
              </a:rPr>
              <a:t>)</a:t>
            </a:r>
          </a:p>
          <a:p>
            <a:pPr algn="ctr"/>
            <a:r>
              <a:rPr lang="en-US" altLang="zh-TW" b="1" dirty="0">
                <a:solidFill>
                  <a:srgbClr val="FFFF00"/>
                </a:solidFill>
                <a:latin typeface="微軟正黑體" panose="020B0604030504040204" pitchFamily="34" charset="-120"/>
                <a:ea typeface="微軟正黑體" panose="020B0604030504040204" pitchFamily="34" charset="-120"/>
              </a:rPr>
              <a:t>API (Service) Develop</a:t>
            </a:r>
          </a:p>
          <a:p>
            <a:pPr algn="ctr"/>
            <a:r>
              <a:rPr lang="en-US" altLang="zh-TW" sz="1200" dirty="0">
                <a:latin typeface="微軟正黑體" panose="020B0604030504040204" pitchFamily="34" charset="-120"/>
                <a:ea typeface="微軟正黑體" panose="020B0604030504040204" pitchFamily="34" charset="-120"/>
              </a:rPr>
              <a:t>(using ASP.NET Core)</a:t>
            </a:r>
            <a:endParaRPr lang="zh-TW" altLang="en-US" sz="1200" dirty="0">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B6EDBF0E-8369-821A-F55E-2D1196D7D2A6}"/>
              </a:ext>
            </a:extLst>
          </p:cNvPr>
          <p:cNvSpPr/>
          <p:nvPr/>
        </p:nvSpPr>
        <p:spPr>
          <a:xfrm>
            <a:off x="4885509" y="4532810"/>
            <a:ext cx="3206931" cy="1561013"/>
          </a:xfrm>
          <a:prstGeom prst="rect">
            <a:avLst/>
          </a:prstGeom>
          <a:solidFill>
            <a:srgbClr val="7030A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Track A (Live), 12:00 ~ 12:50</a:t>
            </a:r>
          </a:p>
          <a:p>
            <a:pPr algn="ctr"/>
            <a:r>
              <a:rPr lang="en-US" altLang="zh-TW" b="1" dirty="0">
                <a:solidFill>
                  <a:srgbClr val="FFFF00"/>
                </a:solidFill>
                <a:latin typeface="微軟正黑體" panose="020B0604030504040204" pitchFamily="34" charset="-120"/>
                <a:ea typeface="微軟正黑體" panose="020B0604030504040204" pitchFamily="34" charset="-120"/>
              </a:rPr>
              <a:t>API Client SDK Develop</a:t>
            </a:r>
          </a:p>
          <a:p>
            <a:pPr algn="ctr"/>
            <a:endParaRPr lang="zh-TW" altLang="en-US" dirty="0">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A8336302-773D-407F-5D40-F9DF145968A7}"/>
              </a:ext>
            </a:extLst>
          </p:cNvPr>
          <p:cNvSpPr/>
          <p:nvPr/>
        </p:nvSpPr>
        <p:spPr>
          <a:xfrm>
            <a:off x="8327572" y="4532810"/>
            <a:ext cx="3206931" cy="1561013"/>
          </a:xfrm>
          <a:prstGeom prst="rect">
            <a:avLst/>
          </a:prstGeom>
          <a:solidFill>
            <a:srgbClr val="7030A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Track A (Live), 13:00 ~ 13:50</a:t>
            </a:r>
          </a:p>
          <a:p>
            <a:pPr algn="ctr"/>
            <a:r>
              <a:rPr lang="en-US" altLang="zh-TW" b="1" dirty="0">
                <a:solidFill>
                  <a:srgbClr val="FFFF00"/>
                </a:solidFill>
                <a:latin typeface="微軟正黑體" panose="020B0604030504040204" pitchFamily="34" charset="-120"/>
                <a:ea typeface="微軟正黑體" panose="020B0604030504040204" pitchFamily="34" charset="-120"/>
              </a:rPr>
              <a:t>API Callback: EDA</a:t>
            </a:r>
            <a:br>
              <a:rPr lang="en-US" altLang="zh-TW" dirty="0">
                <a:latin typeface="微軟正黑體" panose="020B0604030504040204" pitchFamily="34" charset="-120"/>
                <a:ea typeface="微軟正黑體" panose="020B0604030504040204" pitchFamily="34" charset="-120"/>
              </a:rPr>
            </a:br>
            <a:r>
              <a:rPr lang="en-US" altLang="zh-TW" sz="1200" dirty="0">
                <a:latin typeface="微軟正黑體" panose="020B0604030504040204" pitchFamily="34" charset="-120"/>
                <a:ea typeface="微軟正黑體" panose="020B0604030504040204" pitchFamily="34" charset="-120"/>
              </a:rPr>
              <a:t>(Event Driven Architecture)</a:t>
            </a:r>
            <a:endParaRPr lang="zh-TW" altLang="en-US" sz="1200" dirty="0">
              <a:latin typeface="微軟正黑體" panose="020B0604030504040204" pitchFamily="34" charset="-120"/>
              <a:ea typeface="微軟正黑體" panose="020B0604030504040204" pitchFamily="34" charset="-120"/>
            </a:endParaRPr>
          </a:p>
        </p:txBody>
      </p:sp>
      <p:cxnSp>
        <p:nvCxnSpPr>
          <p:cNvPr id="10" name="直線單箭頭接點 9">
            <a:extLst>
              <a:ext uri="{FF2B5EF4-FFF2-40B4-BE49-F238E27FC236}">
                <a16:creationId xmlns:a16="http://schemas.microsoft.com/office/drawing/2014/main" id="{BA55AC92-DA5B-0F85-67C4-D605BDD4B71A}"/>
              </a:ext>
            </a:extLst>
          </p:cNvPr>
          <p:cNvCxnSpPr/>
          <p:nvPr/>
        </p:nvCxnSpPr>
        <p:spPr>
          <a:xfrm>
            <a:off x="3046912" y="4069080"/>
            <a:ext cx="0" cy="46373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1" name="接點: 肘形 10">
            <a:extLst>
              <a:ext uri="{FF2B5EF4-FFF2-40B4-BE49-F238E27FC236}">
                <a16:creationId xmlns:a16="http://schemas.microsoft.com/office/drawing/2014/main" id="{C3BBA23B-729A-2795-F31A-2E6CEECF1F4B}"/>
              </a:ext>
            </a:extLst>
          </p:cNvPr>
          <p:cNvCxnSpPr>
            <a:stCxn id="5" idx="3"/>
            <a:endCxn id="7" idx="0"/>
          </p:cNvCxnSpPr>
          <p:nvPr/>
        </p:nvCxnSpPr>
        <p:spPr>
          <a:xfrm>
            <a:off x="4650377" y="3288574"/>
            <a:ext cx="1838598" cy="1244236"/>
          </a:xfrm>
          <a:prstGeom prst="bentConnector2">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2" name="接點: 肘形 11">
            <a:extLst>
              <a:ext uri="{FF2B5EF4-FFF2-40B4-BE49-F238E27FC236}">
                <a16:creationId xmlns:a16="http://schemas.microsoft.com/office/drawing/2014/main" id="{50D73FE0-0F2C-A7D4-AE28-E1B652F467B0}"/>
              </a:ext>
            </a:extLst>
          </p:cNvPr>
          <p:cNvCxnSpPr>
            <a:stCxn id="5" idx="3"/>
            <a:endCxn id="8" idx="0"/>
          </p:cNvCxnSpPr>
          <p:nvPr/>
        </p:nvCxnSpPr>
        <p:spPr>
          <a:xfrm>
            <a:off x="4650377" y="3288574"/>
            <a:ext cx="5280661" cy="1244236"/>
          </a:xfrm>
          <a:prstGeom prst="bentConnector2">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3" name="直線單箭頭接點 2">
            <a:extLst>
              <a:ext uri="{FF2B5EF4-FFF2-40B4-BE49-F238E27FC236}">
                <a16:creationId xmlns:a16="http://schemas.microsoft.com/office/drawing/2014/main" id="{DAE8D159-0CDE-9E35-57EE-5DA2D54DD640}"/>
              </a:ext>
            </a:extLst>
          </p:cNvPr>
          <p:cNvCxnSpPr/>
          <p:nvPr/>
        </p:nvCxnSpPr>
        <p:spPr>
          <a:xfrm>
            <a:off x="3046912" y="2044337"/>
            <a:ext cx="0" cy="46373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4" name="直線單箭頭接點 3">
            <a:extLst>
              <a:ext uri="{FF2B5EF4-FFF2-40B4-BE49-F238E27FC236}">
                <a16:creationId xmlns:a16="http://schemas.microsoft.com/office/drawing/2014/main" id="{C1ABE9B9-D47C-7886-BD6C-B790CC328EDF}"/>
              </a:ext>
            </a:extLst>
          </p:cNvPr>
          <p:cNvCxnSpPr>
            <a:cxnSpLocks/>
          </p:cNvCxnSpPr>
          <p:nvPr/>
        </p:nvCxnSpPr>
        <p:spPr>
          <a:xfrm>
            <a:off x="3046912" y="1371600"/>
            <a:ext cx="0" cy="685798"/>
          </a:xfrm>
          <a:prstGeom prst="straightConnector1">
            <a:avLst/>
          </a:prstGeom>
          <a:ln w="28575">
            <a:prstDash val="sysDash"/>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1291375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456D93EF-4858-EB0F-D342-045FCDD32455}"/>
              </a:ext>
            </a:extLst>
          </p:cNvPr>
          <p:cNvSpPr>
            <a:spLocks noGrp="1"/>
          </p:cNvSpPr>
          <p:nvPr>
            <p:ph type="ctrTitle"/>
          </p:nvPr>
        </p:nvSpPr>
        <p:spPr/>
        <p:txBody>
          <a:bodyPr/>
          <a:lstStyle/>
          <a:p>
            <a:r>
              <a:rPr lang="en-US" altLang="zh-TW" dirty="0"/>
              <a:t>Thank You</a:t>
            </a:r>
            <a:endParaRPr lang="zh-TW" altLang="en-US" dirty="0"/>
          </a:p>
        </p:txBody>
      </p:sp>
      <p:sp>
        <p:nvSpPr>
          <p:cNvPr id="5" name="副標題 4">
            <a:extLst>
              <a:ext uri="{FF2B5EF4-FFF2-40B4-BE49-F238E27FC236}">
                <a16:creationId xmlns:a16="http://schemas.microsoft.com/office/drawing/2014/main" id="{9C8D07C1-7DB7-AEDD-41B2-4E3593084A23}"/>
              </a:ext>
            </a:extLst>
          </p:cNvPr>
          <p:cNvSpPr>
            <a:spLocks noGrp="1"/>
          </p:cNvSpPr>
          <p:nvPr>
            <p:ph type="subTitle" idx="1"/>
          </p:nvPr>
        </p:nvSpPr>
        <p:spPr>
          <a:xfrm>
            <a:off x="838200" y="4882787"/>
            <a:ext cx="9144000" cy="365125"/>
          </a:xfrm>
        </p:spPr>
        <p:txBody>
          <a:bodyPr/>
          <a:lstStyle/>
          <a:p>
            <a:r>
              <a:rPr lang="en-US" altLang="zh-TW" dirty="0"/>
              <a:t>	</a:t>
            </a:r>
            <a:r>
              <a:rPr lang="zh-TW" altLang="en-US" dirty="0"/>
              <a:t>安德魯的部落格</a:t>
            </a:r>
            <a:r>
              <a:rPr lang="en-US" altLang="zh-TW" dirty="0"/>
              <a:t>, https://www.facebook.com/</a:t>
            </a:r>
            <a:r>
              <a:rPr lang="en-US" altLang="zh-TW" b="1" dirty="0">
                <a:solidFill>
                  <a:srgbClr val="FFFF00"/>
                </a:solidFill>
              </a:rPr>
              <a:t>andrew.blog.0928</a:t>
            </a:r>
            <a:r>
              <a:rPr lang="en-US" altLang="zh-TW" dirty="0"/>
              <a:t>/</a:t>
            </a:r>
            <a:endParaRPr lang="zh-TW" altLang="en-US" dirty="0"/>
          </a:p>
        </p:txBody>
      </p:sp>
      <p:pic>
        <p:nvPicPr>
          <p:cNvPr id="21508" name="Picture 4" descr="Facebook Icon PNG Logo, Facebook Transparent Background - Free Transparent  PNG Logos">
            <a:extLst>
              <a:ext uri="{FF2B5EF4-FFF2-40B4-BE49-F238E27FC236}">
                <a16:creationId xmlns:a16="http://schemas.microsoft.com/office/drawing/2014/main" id="{617B0C06-C7C1-6B3F-EBEC-1A72678D6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240" y="4699272"/>
            <a:ext cx="548640" cy="54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587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6FA4A-2F54-BB42-2464-78B9DB30381E}"/>
              </a:ext>
            </a:extLst>
          </p:cNvPr>
          <p:cNvSpPr>
            <a:spLocks noGrp="1"/>
          </p:cNvSpPr>
          <p:nvPr>
            <p:ph type="ctrTitle"/>
          </p:nvPr>
        </p:nvSpPr>
        <p:spPr>
          <a:xfrm>
            <a:off x="838200" y="3703320"/>
            <a:ext cx="10546080" cy="845734"/>
          </a:xfrm>
        </p:spPr>
        <p:txBody>
          <a:bodyPr>
            <a:normAutofit/>
          </a:bodyPr>
          <a:lstStyle/>
          <a:p>
            <a:r>
              <a:rPr lang="en-US" dirty="0"/>
              <a:t>API First - </a:t>
            </a:r>
            <a:r>
              <a:rPr lang="zh-TW" altLang="en-US" dirty="0"/>
              <a:t>從理想的 </a:t>
            </a:r>
            <a:r>
              <a:rPr lang="en-US" dirty="0"/>
              <a:t>API Spec </a:t>
            </a:r>
            <a:r>
              <a:rPr lang="zh-TW" altLang="en-US" dirty="0"/>
              <a:t>設計開始</a:t>
            </a:r>
            <a:endParaRPr lang="en-US" dirty="0"/>
          </a:p>
        </p:txBody>
      </p:sp>
      <p:sp>
        <p:nvSpPr>
          <p:cNvPr id="3" name="Subtitle 2">
            <a:extLst>
              <a:ext uri="{FF2B5EF4-FFF2-40B4-BE49-F238E27FC236}">
                <a16:creationId xmlns:a16="http://schemas.microsoft.com/office/drawing/2014/main" id="{D8D53EF0-741B-FABA-3A92-7027C393D23C}"/>
              </a:ext>
            </a:extLst>
          </p:cNvPr>
          <p:cNvSpPr>
            <a:spLocks noGrp="1"/>
          </p:cNvSpPr>
          <p:nvPr>
            <p:ph type="subTitle" idx="1"/>
          </p:nvPr>
        </p:nvSpPr>
        <p:spPr>
          <a:xfrm>
            <a:off x="838200" y="4641129"/>
            <a:ext cx="9144000" cy="845734"/>
          </a:xfrm>
        </p:spPr>
        <p:txBody>
          <a:bodyPr/>
          <a:lstStyle/>
          <a:p>
            <a:r>
              <a:rPr lang="en-US" dirty="0"/>
              <a:t>91APP  </a:t>
            </a:r>
            <a:r>
              <a:rPr lang="zh-TW" altLang="en-US" dirty="0"/>
              <a:t>首席架構師</a:t>
            </a:r>
            <a:endParaRPr lang="en-US" altLang="zh-TW" dirty="0"/>
          </a:p>
          <a:p>
            <a:r>
              <a:rPr lang="en-US" altLang="zh-TW" dirty="0"/>
              <a:t>Andrew Wu, 2022/12/17</a:t>
            </a:r>
            <a:endParaRPr lang="en-US" dirty="0"/>
          </a:p>
        </p:txBody>
      </p:sp>
      <p:pic>
        <p:nvPicPr>
          <p:cNvPr id="4" name="Picture 2">
            <a:extLst>
              <a:ext uri="{FF2B5EF4-FFF2-40B4-BE49-F238E27FC236}">
                <a16:creationId xmlns:a16="http://schemas.microsoft.com/office/drawing/2014/main" id="{7B5154E2-BD63-C4BA-1CD2-915F375BB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07" y="5486863"/>
            <a:ext cx="1973580" cy="910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987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a:extLst>
              <a:ext uri="{FF2B5EF4-FFF2-40B4-BE49-F238E27FC236}">
                <a16:creationId xmlns:a16="http://schemas.microsoft.com/office/drawing/2014/main" id="{8E06D37B-963D-0CC4-48C4-6BBB66EF4676}"/>
              </a:ext>
            </a:extLst>
          </p:cNvPr>
          <p:cNvSpPr>
            <a:spLocks noGrp="1"/>
          </p:cNvSpPr>
          <p:nvPr>
            <p:ph type="title"/>
          </p:nvPr>
        </p:nvSpPr>
        <p:spPr/>
        <p:txBody>
          <a:bodyPr/>
          <a:lstStyle/>
          <a:p>
            <a:r>
              <a:rPr lang="en-US" altLang="zh-TW" dirty="0"/>
              <a:t>Andrew Wu </a:t>
            </a:r>
            <a:r>
              <a:rPr lang="zh-TW" altLang="en-US" dirty="0"/>
              <a:t>是誰</a:t>
            </a:r>
            <a:r>
              <a:rPr lang="en-US" altLang="zh-TW" dirty="0"/>
              <a:t>?</a:t>
            </a:r>
            <a:endParaRPr lang="zh-TW" altLang="en-US" dirty="0"/>
          </a:p>
        </p:txBody>
      </p:sp>
      <p:sp>
        <p:nvSpPr>
          <p:cNvPr id="12" name="內容版面配置區 11">
            <a:extLst>
              <a:ext uri="{FF2B5EF4-FFF2-40B4-BE49-F238E27FC236}">
                <a16:creationId xmlns:a16="http://schemas.microsoft.com/office/drawing/2014/main" id="{63EE8792-C964-BAFF-C098-80E7DD3EFFEC}"/>
              </a:ext>
            </a:extLst>
          </p:cNvPr>
          <p:cNvSpPr>
            <a:spLocks noGrp="1"/>
          </p:cNvSpPr>
          <p:nvPr>
            <p:ph idx="1"/>
          </p:nvPr>
        </p:nvSpPr>
        <p:spPr/>
        <p:txBody>
          <a:bodyPr>
            <a:normAutofit lnSpcReduction="10000"/>
          </a:bodyPr>
          <a:lstStyle/>
          <a:p>
            <a:r>
              <a:rPr lang="zh-TW" altLang="en-US" dirty="0"/>
              <a:t>現任 </a:t>
            </a:r>
            <a:r>
              <a:rPr lang="en-US" altLang="zh-TW" dirty="0"/>
              <a:t>91APP, </a:t>
            </a:r>
            <a:r>
              <a:rPr lang="zh-TW" altLang="en-US" dirty="0"/>
              <a:t>首席架構師 </a:t>
            </a:r>
            <a:r>
              <a:rPr lang="en-US" altLang="zh-TW" dirty="0"/>
              <a:t>Chief Architect</a:t>
            </a:r>
          </a:p>
          <a:p>
            <a:r>
              <a:rPr lang="zh-TW" altLang="en-US" dirty="0"/>
              <a:t>榮獲 </a:t>
            </a:r>
            <a:r>
              <a:rPr lang="en-US" altLang="zh-TW" dirty="0"/>
              <a:t>Microsoft MVP </a:t>
            </a:r>
            <a:r>
              <a:rPr lang="zh-TW" altLang="en-US" dirty="0"/>
              <a:t>微軟最有價值專家 獎項</a:t>
            </a:r>
            <a:r>
              <a:rPr lang="en-US" altLang="zh-TW" dirty="0"/>
              <a:t>,2016 ~ 2023</a:t>
            </a:r>
          </a:p>
          <a:p>
            <a:pPr marL="0" indent="0">
              <a:buNone/>
            </a:pPr>
            <a:endParaRPr lang="en-US" altLang="zh-TW" b="1" dirty="0">
              <a:solidFill>
                <a:srgbClr val="FFFF00"/>
              </a:solidFill>
            </a:endParaRPr>
          </a:p>
          <a:p>
            <a:pPr marL="0" indent="0">
              <a:buNone/>
            </a:pPr>
            <a:r>
              <a:rPr lang="zh-TW" altLang="en-US" b="1" dirty="0">
                <a:solidFill>
                  <a:srgbClr val="FFFF00"/>
                </a:solidFill>
              </a:rPr>
              <a:t>演講經歷</a:t>
            </a:r>
          </a:p>
          <a:p>
            <a:r>
              <a:rPr lang="en-US" altLang="zh-TW" dirty="0" err="1"/>
              <a:t>DevOpsDays</a:t>
            </a:r>
            <a:r>
              <a:rPr lang="en-US" altLang="zh-TW" dirty="0"/>
              <a:t> 2021 Taipei, </a:t>
            </a:r>
            <a:r>
              <a:rPr lang="zh-TW" altLang="en-US" dirty="0"/>
              <a:t>大型團隊落實 </a:t>
            </a:r>
            <a:r>
              <a:rPr lang="en-US" altLang="zh-TW" dirty="0"/>
              <a:t>CI/CD </a:t>
            </a:r>
            <a:r>
              <a:rPr lang="zh-TW" altLang="en-US" dirty="0"/>
              <a:t>的挑戰</a:t>
            </a:r>
            <a:endParaRPr lang="en-US" altLang="zh-TW" dirty="0"/>
          </a:p>
          <a:p>
            <a:r>
              <a:rPr lang="en-US" altLang="zh-TW" dirty="0"/>
              <a:t>STUDY4.TW .NET Conf 2020, </a:t>
            </a:r>
            <a:r>
              <a:rPr lang="zh-TW" altLang="en-US" dirty="0"/>
              <a:t>非同步系統的 </a:t>
            </a:r>
            <a:r>
              <a:rPr lang="en-US" altLang="zh-TW" dirty="0"/>
              <a:t>SLO </a:t>
            </a:r>
            <a:r>
              <a:rPr lang="zh-TW" altLang="en-US" dirty="0"/>
              <a:t>設計</a:t>
            </a:r>
            <a:endParaRPr lang="en-US" altLang="zh-TW" dirty="0"/>
          </a:p>
          <a:p>
            <a:r>
              <a:rPr lang="en-US" altLang="zh-TW" dirty="0"/>
              <a:t>STUDY4.TW .NET Conf 2020, </a:t>
            </a:r>
            <a:r>
              <a:rPr lang="zh-TW" altLang="en-US" dirty="0"/>
              <a:t>刻意練習</a:t>
            </a:r>
            <a:r>
              <a:rPr lang="en-US" altLang="zh-TW" dirty="0"/>
              <a:t>, </a:t>
            </a:r>
            <a:r>
              <a:rPr lang="zh-TW" altLang="en-US" dirty="0"/>
              <a:t>抽象化能力的鍛鍊</a:t>
            </a:r>
            <a:endParaRPr lang="en-US" altLang="zh-TW" dirty="0"/>
          </a:p>
          <a:p>
            <a:r>
              <a:rPr lang="en-US" altLang="zh-TW" dirty="0"/>
              <a:t>STUDY4.TW .NET Conf 2019, </a:t>
            </a:r>
            <a:r>
              <a:rPr lang="zh-TW" altLang="en-US" dirty="0"/>
              <a:t>大規模微服務導入 </a:t>
            </a:r>
            <a:r>
              <a:rPr lang="en-US" altLang="zh-TW" dirty="0"/>
              <a:t>1 / 2</a:t>
            </a:r>
          </a:p>
          <a:p>
            <a:r>
              <a:rPr lang="en-US" altLang="zh-TW" dirty="0" err="1"/>
              <a:t>DevOpsDays</a:t>
            </a:r>
            <a:r>
              <a:rPr lang="en-US" altLang="zh-TW" dirty="0"/>
              <a:t> Taipei 2019, </a:t>
            </a:r>
            <a:r>
              <a:rPr lang="zh-TW" altLang="en-US" dirty="0"/>
              <a:t>從零開始的 </a:t>
            </a:r>
            <a:r>
              <a:rPr lang="en-US" altLang="zh-TW" dirty="0"/>
              <a:t>DevOps</a:t>
            </a:r>
          </a:p>
          <a:p>
            <a:r>
              <a:rPr lang="en-US" altLang="zh-TW" dirty="0"/>
              <a:t>STUDY4.TW .NET Conf 2018 - Message Queue Based RPC, 2018/09/29</a:t>
            </a:r>
          </a:p>
          <a:p>
            <a:r>
              <a:rPr lang="en-US" altLang="zh-TW" dirty="0" err="1"/>
              <a:t>DevOpsDays</a:t>
            </a:r>
            <a:r>
              <a:rPr lang="en-US" altLang="zh-TW" dirty="0"/>
              <a:t> Taipei 2018, </a:t>
            </a:r>
            <a:r>
              <a:rPr lang="zh-TW" altLang="en-US" dirty="0"/>
              <a:t>微服務基礎建設 </a:t>
            </a:r>
            <a:r>
              <a:rPr lang="en-US" altLang="zh-TW" dirty="0"/>
              <a:t>- Service Discovery, 2018/09/11</a:t>
            </a:r>
          </a:p>
          <a:p>
            <a:r>
              <a:rPr lang="en-US" altLang="zh-TW" dirty="0"/>
              <a:t>STUDY4.TW </a:t>
            </a:r>
            <a:r>
              <a:rPr lang="zh-TW" altLang="en-US" dirty="0"/>
              <a:t>與大師對談</a:t>
            </a:r>
            <a:r>
              <a:rPr lang="en-US" altLang="zh-TW" dirty="0"/>
              <a:t>: </a:t>
            </a:r>
            <a:r>
              <a:rPr lang="zh-TW" altLang="en-US" dirty="0"/>
              <a:t>轉移到微服務架構必經之路 </a:t>
            </a:r>
            <a:r>
              <a:rPr lang="en-US" altLang="zh-TW" dirty="0"/>
              <a:t>~ </a:t>
            </a:r>
            <a:r>
              <a:rPr lang="zh-TW" altLang="en-US" dirty="0"/>
              <a:t>系統與資料庫重構</a:t>
            </a:r>
            <a:r>
              <a:rPr lang="en-US" altLang="zh-TW" dirty="0"/>
              <a:t>, 2018/01/06</a:t>
            </a:r>
            <a:endParaRPr lang="zh-TW" altLang="en-US" dirty="0"/>
          </a:p>
        </p:txBody>
      </p:sp>
      <p:sp>
        <p:nvSpPr>
          <p:cNvPr id="14" name="文字方塊 13">
            <a:extLst>
              <a:ext uri="{FF2B5EF4-FFF2-40B4-BE49-F238E27FC236}">
                <a16:creationId xmlns:a16="http://schemas.microsoft.com/office/drawing/2014/main" id="{F1851A2D-94B9-4D7B-6527-D6D549B4CAB6}"/>
              </a:ext>
            </a:extLst>
          </p:cNvPr>
          <p:cNvSpPr txBox="1"/>
          <p:nvPr/>
        </p:nvSpPr>
        <p:spPr>
          <a:xfrm>
            <a:off x="7658645" y="6396335"/>
            <a:ext cx="7390310" cy="923330"/>
          </a:xfrm>
          <a:prstGeom prst="rect">
            <a:avLst/>
          </a:prstGeom>
          <a:solidFill>
            <a:srgbClr val="7030A0"/>
          </a:solidFill>
        </p:spPr>
        <p:txBody>
          <a:bodyPr wrap="square">
            <a:spAutoFit/>
          </a:bodyPr>
          <a:lstStyle/>
          <a:p>
            <a:pPr rtl="0">
              <a:spcBef>
                <a:spcPts val="0"/>
              </a:spcBef>
              <a:spcAft>
                <a:spcPts val="0"/>
              </a:spcAft>
            </a:pPr>
            <a:r>
              <a:rPr lang="en-US" altLang="zh-TW" sz="1800" b="0" i="0" u="sng" strike="noStrike" dirty="0">
                <a:solidFill>
                  <a:srgbClr val="92D050"/>
                </a:solidFill>
                <a:effectLst/>
                <a:latin typeface="Helvetica Neue"/>
                <a:hlinkClick r:id="rId2">
                  <a:extLst>
                    <a:ext uri="{A12FA001-AC4F-418D-AE19-62706E023703}">
                      <ahyp:hlinkClr xmlns:ahyp="http://schemas.microsoft.com/office/drawing/2018/hyperlinkcolor" val="tx"/>
                    </a:ext>
                  </a:extLst>
                </a:hlinkClick>
              </a:rPr>
              <a:t>https://columns.chicken-house.net/about/</a:t>
            </a:r>
            <a:endParaRPr lang="en-US" altLang="zh-TW" b="0" dirty="0">
              <a:solidFill>
                <a:srgbClr val="92D050"/>
              </a:solidFill>
              <a:effectLst/>
            </a:endParaRPr>
          </a:p>
          <a:p>
            <a:br>
              <a:rPr lang="en-US" altLang="zh-TW" b="0" dirty="0">
                <a:solidFill>
                  <a:srgbClr val="92D050"/>
                </a:solidFill>
                <a:effectLst/>
              </a:rPr>
            </a:br>
            <a:endParaRPr lang="zh-TW" altLang="en-US" dirty="0">
              <a:solidFill>
                <a:srgbClr val="92D050"/>
              </a:solidFill>
            </a:endParaRPr>
          </a:p>
        </p:txBody>
      </p:sp>
    </p:spTree>
    <p:extLst>
      <p:ext uri="{BB962C8B-B14F-4D97-AF65-F5344CB8AC3E}">
        <p14:creationId xmlns:p14="http://schemas.microsoft.com/office/powerpoint/2010/main" val="1071190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altLang="zh-TW" dirty="0"/>
              <a:t>Agenda: API First </a:t>
            </a:r>
            <a:r>
              <a:rPr lang="zh-TW" altLang="en-US" dirty="0"/>
              <a:t>的開發策略改變了什麼</a:t>
            </a:r>
            <a:r>
              <a:rPr lang="en-US" altLang="zh-TW" dirty="0"/>
              <a:t>?</a:t>
            </a:r>
            <a:endParaRPr lang="en-US" dirty="0"/>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pPr marL="0" indent="0">
              <a:buNone/>
            </a:pPr>
            <a:r>
              <a:rPr lang="en-US" dirty="0">
                <a:solidFill>
                  <a:srgbClr val="92D050"/>
                </a:solidFill>
              </a:rPr>
              <a:t>// </a:t>
            </a:r>
            <a:r>
              <a:rPr lang="zh-TW" altLang="en-US" dirty="0">
                <a:solidFill>
                  <a:srgbClr val="92D050"/>
                </a:solidFill>
              </a:rPr>
              <a:t>瞭解給 </a:t>
            </a:r>
            <a:r>
              <a:rPr lang="en-US" altLang="zh-TW" dirty="0">
                <a:solidFill>
                  <a:srgbClr val="92D050"/>
                </a:solidFill>
              </a:rPr>
              <a:t>"</a:t>
            </a:r>
            <a:r>
              <a:rPr lang="zh-TW" altLang="en-US" dirty="0">
                <a:solidFill>
                  <a:srgbClr val="92D050"/>
                </a:solidFill>
              </a:rPr>
              <a:t>人</a:t>
            </a:r>
            <a:r>
              <a:rPr lang="en-US" altLang="zh-TW" dirty="0">
                <a:solidFill>
                  <a:srgbClr val="92D050"/>
                </a:solidFill>
              </a:rPr>
              <a:t>"</a:t>
            </a:r>
            <a:r>
              <a:rPr lang="zh-TW" altLang="en-US" dirty="0">
                <a:solidFill>
                  <a:srgbClr val="92D050"/>
                </a:solidFill>
              </a:rPr>
              <a:t> 與給 </a:t>
            </a:r>
            <a:r>
              <a:rPr lang="en-US" altLang="zh-TW" dirty="0">
                <a:solidFill>
                  <a:srgbClr val="92D050"/>
                </a:solidFill>
              </a:rPr>
              <a:t>"</a:t>
            </a:r>
            <a:r>
              <a:rPr lang="zh-TW" altLang="en-US" dirty="0">
                <a:solidFill>
                  <a:srgbClr val="92D050"/>
                </a:solidFill>
              </a:rPr>
              <a:t>系統</a:t>
            </a:r>
            <a:r>
              <a:rPr lang="en-US" altLang="zh-TW" dirty="0">
                <a:solidFill>
                  <a:srgbClr val="92D050"/>
                </a:solidFill>
              </a:rPr>
              <a:t>"</a:t>
            </a:r>
            <a:r>
              <a:rPr lang="zh-TW" altLang="en-US" dirty="0">
                <a:solidFill>
                  <a:srgbClr val="92D050"/>
                </a:solidFill>
              </a:rPr>
              <a:t> 使用的 </a:t>
            </a:r>
            <a:r>
              <a:rPr lang="en-US" altLang="zh-TW" dirty="0">
                <a:solidFill>
                  <a:srgbClr val="92D050"/>
                </a:solidFill>
              </a:rPr>
              <a:t>"</a:t>
            </a:r>
            <a:r>
              <a:rPr lang="zh-TW" altLang="en-US" dirty="0">
                <a:solidFill>
                  <a:srgbClr val="92D050"/>
                </a:solidFill>
              </a:rPr>
              <a:t>介面</a:t>
            </a:r>
            <a:r>
              <a:rPr lang="en-US" altLang="zh-TW" dirty="0">
                <a:solidFill>
                  <a:srgbClr val="92D050"/>
                </a:solidFill>
              </a:rPr>
              <a:t>"</a:t>
            </a:r>
            <a:r>
              <a:rPr lang="zh-TW" altLang="en-US" dirty="0">
                <a:solidFill>
                  <a:srgbClr val="92D050"/>
                </a:solidFill>
              </a:rPr>
              <a:t>，在設計上有何不同</a:t>
            </a:r>
            <a:r>
              <a:rPr lang="en-US" altLang="zh-TW" dirty="0">
                <a:solidFill>
                  <a:srgbClr val="92D050"/>
                </a:solidFill>
              </a:rPr>
              <a:t>?</a:t>
            </a:r>
          </a:p>
          <a:p>
            <a:pPr marL="342900" indent="-342900">
              <a:buFont typeface="+mj-lt"/>
              <a:buAutoNum type="arabicPeriod"/>
            </a:pPr>
            <a:r>
              <a:rPr lang="zh-TW" altLang="en-US" dirty="0"/>
              <a:t>規格優先</a:t>
            </a:r>
            <a:r>
              <a:rPr lang="en-US" altLang="zh-TW" dirty="0"/>
              <a:t>:</a:t>
            </a:r>
            <a:r>
              <a:rPr lang="zh-TW" altLang="en-US" dirty="0"/>
              <a:t> 開發流程上的改變</a:t>
            </a:r>
            <a:br>
              <a:rPr lang="en-US" altLang="zh-TW" dirty="0"/>
            </a:br>
            <a:r>
              <a:rPr lang="en-US" altLang="zh-TW" dirty="0">
                <a:solidFill>
                  <a:srgbClr val="92D050"/>
                </a:solidFill>
              </a:rPr>
              <a:t>//</a:t>
            </a:r>
            <a:r>
              <a:rPr lang="zh-TW" altLang="en-US" dirty="0">
                <a:solidFill>
                  <a:srgbClr val="92D050"/>
                </a:solidFill>
              </a:rPr>
              <a:t> 規格設計的優劣，決定了 </a:t>
            </a:r>
            <a:r>
              <a:rPr lang="en-US" altLang="zh-TW" dirty="0">
                <a:solidFill>
                  <a:srgbClr val="92D050"/>
                </a:solidFill>
              </a:rPr>
              <a:t>API </a:t>
            </a:r>
            <a:r>
              <a:rPr lang="zh-TW" altLang="en-US" dirty="0">
                <a:solidFill>
                  <a:srgbClr val="92D050"/>
                </a:solidFill>
              </a:rPr>
              <a:t>的壽命。</a:t>
            </a:r>
            <a:br>
              <a:rPr lang="en-US" altLang="zh-TW" dirty="0">
                <a:solidFill>
                  <a:srgbClr val="92D050"/>
                </a:solidFill>
              </a:rPr>
            </a:br>
            <a:endParaRPr lang="en-US" altLang="zh-TW" dirty="0"/>
          </a:p>
          <a:p>
            <a:pPr marL="342900" indent="-342900">
              <a:buFont typeface="+mj-lt"/>
              <a:buAutoNum type="arabicPeriod"/>
            </a:pPr>
            <a:r>
              <a:rPr lang="zh-TW" altLang="en-US" dirty="0"/>
              <a:t>設計方式的改變與標準化</a:t>
            </a:r>
            <a:br>
              <a:rPr lang="en-US" altLang="zh-TW" dirty="0"/>
            </a:br>
            <a:r>
              <a:rPr lang="en-US" altLang="zh-TW" dirty="0">
                <a:solidFill>
                  <a:srgbClr val="92D050"/>
                </a:solidFill>
              </a:rPr>
              <a:t>//</a:t>
            </a:r>
            <a:r>
              <a:rPr lang="zh-TW" altLang="en-US" dirty="0">
                <a:solidFill>
                  <a:srgbClr val="92D050"/>
                </a:solidFill>
              </a:rPr>
              <a:t> 練習先找出關鍵的 </a:t>
            </a:r>
            <a:r>
              <a:rPr lang="en-US" altLang="zh-TW" dirty="0">
                <a:solidFill>
                  <a:srgbClr val="92D050"/>
                </a:solidFill>
              </a:rPr>
              <a:t>API </a:t>
            </a:r>
            <a:r>
              <a:rPr lang="zh-TW" altLang="en-US" dirty="0">
                <a:solidFill>
                  <a:srgbClr val="92D050"/>
                </a:solidFill>
              </a:rPr>
              <a:t>結構，再展開設計的細節</a:t>
            </a:r>
            <a:br>
              <a:rPr lang="en-US" altLang="zh-TW" dirty="0">
                <a:solidFill>
                  <a:srgbClr val="92D050"/>
                </a:solidFill>
              </a:rPr>
            </a:br>
            <a:r>
              <a:rPr lang="en-US" altLang="zh-TW" dirty="0">
                <a:solidFill>
                  <a:srgbClr val="92D050"/>
                </a:solidFill>
              </a:rPr>
              <a:t>//</a:t>
            </a:r>
            <a:r>
              <a:rPr lang="zh-TW" altLang="en-US" dirty="0">
                <a:solidFill>
                  <a:srgbClr val="92D050"/>
                </a:solidFill>
              </a:rPr>
              <a:t> 設計階段就要同時考慮 </a:t>
            </a:r>
            <a:r>
              <a:rPr lang="en-US" altLang="zh-TW" dirty="0">
                <a:solidFill>
                  <a:srgbClr val="92D050"/>
                </a:solidFill>
              </a:rPr>
              <a:t>"</a:t>
            </a:r>
            <a:r>
              <a:rPr lang="zh-TW" altLang="en-US" dirty="0">
                <a:solidFill>
                  <a:srgbClr val="92D050"/>
                </a:solidFill>
              </a:rPr>
              <a:t>操作</a:t>
            </a:r>
            <a:r>
              <a:rPr lang="en-US" altLang="zh-TW" dirty="0">
                <a:solidFill>
                  <a:srgbClr val="92D050"/>
                </a:solidFill>
              </a:rPr>
              <a:t>"</a:t>
            </a:r>
            <a:r>
              <a:rPr lang="zh-TW" altLang="en-US" dirty="0">
                <a:solidFill>
                  <a:srgbClr val="92D050"/>
                </a:solidFill>
              </a:rPr>
              <a:t>、</a:t>
            </a:r>
            <a:r>
              <a:rPr lang="en-US" altLang="zh-TW" dirty="0">
                <a:solidFill>
                  <a:srgbClr val="92D050"/>
                </a:solidFill>
              </a:rPr>
              <a:t>"</a:t>
            </a:r>
            <a:r>
              <a:rPr lang="zh-TW" altLang="en-US" dirty="0">
                <a:solidFill>
                  <a:srgbClr val="92D050"/>
                </a:solidFill>
              </a:rPr>
              <a:t>狀態</a:t>
            </a:r>
            <a:r>
              <a:rPr lang="en-US" altLang="zh-TW" dirty="0">
                <a:solidFill>
                  <a:srgbClr val="92D050"/>
                </a:solidFill>
              </a:rPr>
              <a:t>"</a:t>
            </a:r>
            <a:r>
              <a:rPr lang="zh-TW" altLang="en-US" dirty="0">
                <a:solidFill>
                  <a:srgbClr val="92D050"/>
                </a:solidFill>
              </a:rPr>
              <a:t>、</a:t>
            </a:r>
            <a:r>
              <a:rPr lang="en-US" altLang="zh-TW" dirty="0">
                <a:solidFill>
                  <a:srgbClr val="92D050"/>
                </a:solidFill>
              </a:rPr>
              <a:t>"</a:t>
            </a:r>
            <a:r>
              <a:rPr lang="zh-TW" altLang="en-US" dirty="0">
                <a:solidFill>
                  <a:srgbClr val="92D050"/>
                </a:solidFill>
              </a:rPr>
              <a:t>事件</a:t>
            </a:r>
            <a:r>
              <a:rPr lang="en-US" altLang="zh-TW" dirty="0">
                <a:solidFill>
                  <a:srgbClr val="92D050"/>
                </a:solidFill>
              </a:rPr>
              <a:t>"</a:t>
            </a:r>
            <a:r>
              <a:rPr lang="zh-TW" altLang="en-US" dirty="0">
                <a:solidFill>
                  <a:srgbClr val="92D050"/>
                </a:solidFill>
              </a:rPr>
              <a:t>、</a:t>
            </a:r>
            <a:r>
              <a:rPr lang="en-US" altLang="zh-TW" dirty="0">
                <a:solidFill>
                  <a:srgbClr val="92D050"/>
                </a:solidFill>
              </a:rPr>
              <a:t>"</a:t>
            </a:r>
            <a:r>
              <a:rPr lang="zh-TW" altLang="en-US" dirty="0">
                <a:solidFill>
                  <a:srgbClr val="92D050"/>
                </a:solidFill>
              </a:rPr>
              <a:t>授權</a:t>
            </a:r>
            <a:r>
              <a:rPr lang="en-US" altLang="zh-TW" dirty="0">
                <a:solidFill>
                  <a:srgbClr val="92D050"/>
                </a:solidFill>
              </a:rPr>
              <a:t>"</a:t>
            </a:r>
            <a:r>
              <a:rPr lang="zh-TW" altLang="en-US" dirty="0">
                <a:solidFill>
                  <a:srgbClr val="92D050"/>
                </a:solidFill>
              </a:rPr>
              <a:t>、</a:t>
            </a:r>
            <a:r>
              <a:rPr lang="en-US" altLang="zh-TW" dirty="0">
                <a:solidFill>
                  <a:srgbClr val="92D050"/>
                </a:solidFill>
              </a:rPr>
              <a:t>"</a:t>
            </a:r>
            <a:r>
              <a:rPr lang="zh-TW" altLang="en-US" dirty="0">
                <a:solidFill>
                  <a:srgbClr val="92D050"/>
                </a:solidFill>
              </a:rPr>
              <a:t>服務水準</a:t>
            </a:r>
            <a:r>
              <a:rPr lang="en-US" altLang="zh-TW" dirty="0">
                <a:solidFill>
                  <a:srgbClr val="92D050"/>
                </a:solidFill>
              </a:rPr>
              <a:t>" </a:t>
            </a:r>
            <a:r>
              <a:rPr lang="zh-TW" altLang="en-US" dirty="0">
                <a:solidFill>
                  <a:srgbClr val="92D050"/>
                </a:solidFill>
              </a:rPr>
              <a:t>與 </a:t>
            </a:r>
            <a:r>
              <a:rPr lang="en-US" altLang="zh-TW" dirty="0">
                <a:solidFill>
                  <a:srgbClr val="92D050"/>
                </a:solidFill>
              </a:rPr>
              <a:t>"</a:t>
            </a:r>
            <a:r>
              <a:rPr lang="zh-TW" altLang="en-US" dirty="0">
                <a:solidFill>
                  <a:srgbClr val="92D050"/>
                </a:solidFill>
              </a:rPr>
              <a:t>安全性</a:t>
            </a:r>
            <a:r>
              <a:rPr lang="en-US" altLang="zh-TW" dirty="0">
                <a:solidFill>
                  <a:srgbClr val="92D050"/>
                </a:solidFill>
              </a:rPr>
              <a:t>"</a:t>
            </a:r>
            <a:r>
              <a:rPr lang="zh-TW" altLang="en-US" dirty="0">
                <a:solidFill>
                  <a:srgbClr val="92D050"/>
                </a:solidFill>
              </a:rPr>
              <a:t>。</a:t>
            </a:r>
            <a:br>
              <a:rPr lang="en-US" altLang="zh-TW" dirty="0">
                <a:solidFill>
                  <a:srgbClr val="92D050"/>
                </a:solidFill>
              </a:rPr>
            </a:br>
            <a:endParaRPr lang="en-US" altLang="zh-TW" dirty="0"/>
          </a:p>
          <a:p>
            <a:pPr marL="342900" indent="-342900">
              <a:buFont typeface="+mj-lt"/>
              <a:buAutoNum type="arabicPeriod"/>
            </a:pPr>
            <a:r>
              <a:rPr lang="zh-TW" altLang="en-US" dirty="0"/>
              <a:t>從設計階段就考慮安全性</a:t>
            </a:r>
            <a:br>
              <a:rPr lang="en-US" altLang="zh-TW" dirty="0"/>
            </a:br>
            <a:r>
              <a:rPr lang="en-US" altLang="zh-TW" dirty="0">
                <a:solidFill>
                  <a:srgbClr val="92D050"/>
                </a:solidFill>
              </a:rPr>
              <a:t>//</a:t>
            </a:r>
            <a:r>
              <a:rPr lang="zh-TW" altLang="en-US" dirty="0">
                <a:solidFill>
                  <a:srgbClr val="92D050"/>
                </a:solidFill>
              </a:rPr>
              <a:t> 安全性的定義很多種，只要能被刻意利用，達成影響正常運作的任何因素都應該列入考慮。</a:t>
            </a:r>
            <a:endParaRPr lang="en-US" altLang="zh-TW" dirty="0">
              <a:solidFill>
                <a:srgbClr val="92D050"/>
              </a:solidFill>
            </a:endParaRPr>
          </a:p>
          <a:p>
            <a:pPr marL="342900" indent="-342900">
              <a:buFont typeface="+mj-lt"/>
              <a:buAutoNum type="arabicPeriod"/>
            </a:pPr>
            <a:endParaRPr lang="en-US" altLang="zh-TW" dirty="0"/>
          </a:p>
          <a:p>
            <a:pPr marL="342900" indent="-342900">
              <a:buFont typeface="+mj-lt"/>
              <a:buAutoNum type="arabicPeriod"/>
            </a:pPr>
            <a:r>
              <a:rPr lang="zh-TW" altLang="en-US" dirty="0"/>
              <a:t>思考是否過度設計</a:t>
            </a:r>
            <a:br>
              <a:rPr lang="en-US" altLang="zh-TW" dirty="0"/>
            </a:br>
            <a:r>
              <a:rPr lang="en-US" altLang="zh-TW" dirty="0">
                <a:solidFill>
                  <a:srgbClr val="92D050"/>
                </a:solidFill>
              </a:rPr>
              <a:t>// </a:t>
            </a:r>
            <a:r>
              <a:rPr lang="zh-TW" altLang="en-US" dirty="0">
                <a:solidFill>
                  <a:srgbClr val="92D050"/>
                </a:solidFill>
              </a:rPr>
              <a:t>過與不及都是極端，團隊需要有足夠經驗與視野的人來決定設計的平衡點。</a:t>
            </a:r>
            <a:br>
              <a:rPr lang="en-US" altLang="zh-TW" dirty="0">
                <a:solidFill>
                  <a:srgbClr val="92D050"/>
                </a:solidFill>
              </a:rPr>
            </a:br>
            <a:r>
              <a:rPr lang="en-US" altLang="zh-TW" dirty="0">
                <a:solidFill>
                  <a:srgbClr val="92D050"/>
                </a:solidFill>
              </a:rPr>
              <a:t>//</a:t>
            </a:r>
            <a:r>
              <a:rPr lang="zh-TW" altLang="en-US" dirty="0">
                <a:solidFill>
                  <a:srgbClr val="92D050"/>
                </a:solidFill>
              </a:rPr>
              <a:t> 只掌握 </a:t>
            </a:r>
            <a:r>
              <a:rPr lang="en-US" altLang="zh-TW" dirty="0">
                <a:solidFill>
                  <a:srgbClr val="92D050"/>
                </a:solidFill>
              </a:rPr>
              <a:t>"</a:t>
            </a:r>
            <a:r>
              <a:rPr lang="zh-TW" altLang="en-US" dirty="0">
                <a:solidFill>
                  <a:srgbClr val="92D050"/>
                </a:solidFill>
              </a:rPr>
              <a:t>必要</a:t>
            </a:r>
            <a:r>
              <a:rPr lang="en-US" altLang="zh-TW" dirty="0">
                <a:solidFill>
                  <a:srgbClr val="92D050"/>
                </a:solidFill>
              </a:rPr>
              <a:t>" </a:t>
            </a:r>
            <a:r>
              <a:rPr lang="zh-TW" altLang="en-US" dirty="0">
                <a:solidFill>
                  <a:srgbClr val="92D050"/>
                </a:solidFill>
              </a:rPr>
              <a:t>的功能，其餘保留擴充與自訂的空間給使用 </a:t>
            </a:r>
            <a:r>
              <a:rPr lang="en-US" altLang="zh-TW" dirty="0">
                <a:solidFill>
                  <a:srgbClr val="92D050"/>
                </a:solidFill>
              </a:rPr>
              <a:t>API </a:t>
            </a:r>
            <a:r>
              <a:rPr lang="zh-TW" altLang="en-US" dirty="0">
                <a:solidFill>
                  <a:srgbClr val="92D050"/>
                </a:solidFill>
              </a:rPr>
              <a:t>的團隊</a:t>
            </a:r>
            <a:endParaRPr lang="en-US" altLang="zh-TW" dirty="0"/>
          </a:p>
        </p:txBody>
      </p:sp>
    </p:spTree>
    <p:extLst>
      <p:ext uri="{BB962C8B-B14F-4D97-AF65-F5344CB8AC3E}">
        <p14:creationId xmlns:p14="http://schemas.microsoft.com/office/powerpoint/2010/main" val="2669783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EF9072-B8D9-6842-0760-A6DB28D6BEE6}"/>
              </a:ext>
            </a:extLst>
          </p:cNvPr>
          <p:cNvSpPr>
            <a:spLocks noGrp="1"/>
          </p:cNvSpPr>
          <p:nvPr>
            <p:ph type="title"/>
          </p:nvPr>
        </p:nvSpPr>
        <p:spPr/>
        <p:txBody>
          <a:bodyPr/>
          <a:lstStyle/>
          <a:p>
            <a:r>
              <a:rPr lang="en-US" altLang="zh-TW" dirty="0"/>
              <a:t>API</a:t>
            </a:r>
            <a:r>
              <a:rPr lang="zh-TW" altLang="en-US" dirty="0"/>
              <a:t> </a:t>
            </a:r>
            <a:r>
              <a:rPr lang="en-US" altLang="zh-TW" dirty="0"/>
              <a:t>First</a:t>
            </a:r>
            <a:r>
              <a:rPr lang="zh-TW" altLang="en-US" dirty="0"/>
              <a:t> 對開發團隊而言最大的改變</a:t>
            </a:r>
            <a:r>
              <a:rPr lang="en-US" altLang="zh-TW" dirty="0"/>
              <a:t>:</a:t>
            </a:r>
            <a:endParaRPr lang="zh-TW" altLang="en-US" dirty="0"/>
          </a:p>
        </p:txBody>
      </p:sp>
      <p:sp>
        <p:nvSpPr>
          <p:cNvPr id="3" name="內容版面配置區 2">
            <a:extLst>
              <a:ext uri="{FF2B5EF4-FFF2-40B4-BE49-F238E27FC236}">
                <a16:creationId xmlns:a16="http://schemas.microsoft.com/office/drawing/2014/main" id="{8E065098-6207-2C73-19AF-940BC60B8EB0}"/>
              </a:ext>
            </a:extLst>
          </p:cNvPr>
          <p:cNvSpPr>
            <a:spLocks noGrp="1"/>
          </p:cNvSpPr>
          <p:nvPr>
            <p:ph idx="1"/>
          </p:nvPr>
        </p:nvSpPr>
        <p:spPr/>
        <p:txBody>
          <a:bodyPr>
            <a:normAutofit/>
          </a:bodyPr>
          <a:lstStyle/>
          <a:p>
            <a:pPr marL="0" indent="0">
              <a:buNone/>
            </a:pPr>
            <a:r>
              <a:rPr lang="zh-TW" altLang="en-US" b="1" dirty="0">
                <a:solidFill>
                  <a:srgbClr val="FFFF00"/>
                </a:solidFill>
              </a:rPr>
              <a:t>開發順序的改變</a:t>
            </a:r>
            <a:r>
              <a:rPr lang="en-US" altLang="zh-TW" dirty="0"/>
              <a:t>:</a:t>
            </a:r>
          </a:p>
          <a:p>
            <a:r>
              <a:rPr lang="en-US" altLang="zh-TW" dirty="0"/>
              <a:t>Contact First vs Requirement First</a:t>
            </a:r>
          </a:p>
          <a:p>
            <a:r>
              <a:rPr lang="zh-TW" altLang="en-US" dirty="0"/>
              <a:t>先從訂定 </a:t>
            </a:r>
            <a:r>
              <a:rPr lang="en-US" altLang="zh-TW" dirty="0"/>
              <a:t>Interface </a:t>
            </a:r>
            <a:r>
              <a:rPr lang="zh-TW" altLang="en-US" dirty="0"/>
              <a:t>開始 </a:t>
            </a:r>
            <a:r>
              <a:rPr lang="en-US" altLang="zh-TW" dirty="0"/>
              <a:t>vs </a:t>
            </a:r>
            <a:r>
              <a:rPr lang="zh-TW" altLang="en-US" dirty="0"/>
              <a:t>先從開發 </a:t>
            </a:r>
            <a:r>
              <a:rPr lang="en-US" altLang="zh-TW" dirty="0"/>
              <a:t>Feature </a:t>
            </a:r>
            <a:r>
              <a:rPr lang="zh-TW" altLang="en-US" dirty="0"/>
              <a:t>開始</a:t>
            </a:r>
            <a:endParaRPr lang="en-US" altLang="zh-TW" dirty="0"/>
          </a:p>
          <a:p>
            <a:endParaRPr lang="en-US" altLang="zh-TW" dirty="0"/>
          </a:p>
          <a:p>
            <a:pPr marL="0" indent="0">
              <a:buNone/>
            </a:pPr>
            <a:r>
              <a:rPr lang="zh-TW" altLang="en-US" b="1" dirty="0">
                <a:solidFill>
                  <a:srgbClr val="FFFF00"/>
                </a:solidFill>
              </a:rPr>
              <a:t>分析設計的方式 </a:t>
            </a:r>
            <a:r>
              <a:rPr lang="en-US" altLang="zh-TW" b="1" dirty="0">
                <a:solidFill>
                  <a:srgbClr val="FFFF00"/>
                </a:solidFill>
              </a:rPr>
              <a:t>&amp; Ownership </a:t>
            </a:r>
            <a:r>
              <a:rPr lang="zh-TW" altLang="en-US" b="1" dirty="0">
                <a:solidFill>
                  <a:srgbClr val="FFFF00"/>
                </a:solidFill>
              </a:rPr>
              <a:t>的改變</a:t>
            </a:r>
            <a:r>
              <a:rPr lang="en-US" altLang="zh-TW" dirty="0"/>
              <a:t>:</a:t>
            </a:r>
          </a:p>
          <a:p>
            <a:r>
              <a:rPr lang="zh-TW" altLang="en-US" dirty="0"/>
              <a:t>先從 </a:t>
            </a:r>
            <a:r>
              <a:rPr lang="en-US" altLang="zh-TW" dirty="0"/>
              <a:t>Domain ( action + model )</a:t>
            </a:r>
            <a:r>
              <a:rPr lang="zh-TW" altLang="en-US" dirty="0"/>
              <a:t> 開始分析</a:t>
            </a:r>
            <a:r>
              <a:rPr lang="en-US" altLang="zh-TW" dirty="0"/>
              <a:t>, </a:t>
            </a:r>
            <a:r>
              <a:rPr lang="zh-TW" altLang="en-US" dirty="0"/>
              <a:t>而不是先從 </a:t>
            </a:r>
            <a:r>
              <a:rPr lang="en-US" altLang="zh-TW" dirty="0"/>
              <a:t>function + database schema </a:t>
            </a:r>
            <a:r>
              <a:rPr lang="zh-TW" altLang="en-US" dirty="0"/>
              <a:t>開始</a:t>
            </a:r>
            <a:endParaRPr lang="en-US" altLang="zh-TW" dirty="0"/>
          </a:p>
          <a:p>
            <a:r>
              <a:rPr lang="zh-TW" altLang="en-US" dirty="0"/>
              <a:t>每個服務 </a:t>
            </a:r>
            <a:r>
              <a:rPr lang="en-US" altLang="zh-TW" dirty="0"/>
              <a:t>/ API </a:t>
            </a:r>
            <a:r>
              <a:rPr lang="zh-TW" altLang="en-US" dirty="0"/>
              <a:t>都應該要有 </a:t>
            </a:r>
            <a:r>
              <a:rPr lang="en-US" altLang="zh-TW" dirty="0"/>
              <a:t>owner, </a:t>
            </a:r>
            <a:r>
              <a:rPr lang="zh-TW" altLang="en-US" dirty="0"/>
              <a:t>只透過 </a:t>
            </a:r>
            <a:r>
              <a:rPr lang="en-US" altLang="zh-TW" dirty="0"/>
              <a:t>API</a:t>
            </a:r>
            <a:r>
              <a:rPr lang="zh-TW" altLang="en-US" dirty="0"/>
              <a:t> 溝通。</a:t>
            </a:r>
            <a:r>
              <a:rPr lang="en-US" altLang="zh-TW" dirty="0"/>
              <a:t>API</a:t>
            </a:r>
            <a:r>
              <a:rPr lang="zh-TW" altLang="en-US" dirty="0"/>
              <a:t> 背後的實做細節都應該被封裝</a:t>
            </a:r>
            <a:br>
              <a:rPr lang="en-US" altLang="zh-TW" dirty="0"/>
            </a:br>
            <a:r>
              <a:rPr lang="en-US" altLang="zh-TW" dirty="0"/>
              <a:t>vs </a:t>
            </a:r>
            <a:r>
              <a:rPr lang="zh-TW" altLang="en-US" dirty="0"/>
              <a:t>共享資料庫</a:t>
            </a:r>
            <a:r>
              <a:rPr lang="en-US" altLang="zh-TW" dirty="0"/>
              <a:t>, </a:t>
            </a:r>
            <a:r>
              <a:rPr lang="zh-TW" altLang="en-US" dirty="0"/>
              <a:t>有多重管道 </a:t>
            </a:r>
            <a:r>
              <a:rPr lang="en-US" altLang="zh-TW" dirty="0"/>
              <a:t>(</a:t>
            </a:r>
            <a:r>
              <a:rPr lang="zh-TW" altLang="en-US" dirty="0"/>
              <a:t>非 </a:t>
            </a:r>
            <a:r>
              <a:rPr lang="en-US" altLang="zh-TW" dirty="0"/>
              <a:t>API) </a:t>
            </a:r>
            <a:r>
              <a:rPr lang="zh-TW" altLang="en-US" dirty="0"/>
              <a:t>交換資料；後端實做細節互相耦合</a:t>
            </a:r>
            <a:endParaRPr lang="en-US" altLang="zh-TW" dirty="0"/>
          </a:p>
          <a:p>
            <a:pPr marL="0" indent="0">
              <a:buNone/>
            </a:pPr>
            <a:endParaRPr lang="en-US" altLang="zh-TW" dirty="0"/>
          </a:p>
          <a:p>
            <a:pPr marL="0" indent="0">
              <a:buNone/>
            </a:pPr>
            <a:r>
              <a:rPr lang="zh-TW" altLang="en-US" b="1" dirty="0">
                <a:solidFill>
                  <a:srgbClr val="FFFF00"/>
                </a:solidFill>
              </a:rPr>
              <a:t>安全控管機制的改變</a:t>
            </a:r>
            <a:r>
              <a:rPr lang="en-US" altLang="zh-TW" dirty="0"/>
              <a:t>:</a:t>
            </a:r>
          </a:p>
          <a:p>
            <a:r>
              <a:rPr lang="en-US" altLang="zh-TW" dirty="0"/>
              <a:t>Domain </a:t>
            </a:r>
            <a:r>
              <a:rPr lang="zh-TW" altLang="en-US" dirty="0"/>
              <a:t>操作的授權控制 </a:t>
            </a:r>
            <a:r>
              <a:rPr lang="en-US" altLang="zh-TW" dirty="0"/>
              <a:t>vs</a:t>
            </a:r>
            <a:r>
              <a:rPr lang="zh-TW" altLang="en-US" dirty="0"/>
              <a:t> 控制功能的 </a:t>
            </a:r>
            <a:r>
              <a:rPr lang="en-US" altLang="zh-TW" dirty="0"/>
              <a:t>"</a:t>
            </a:r>
            <a:r>
              <a:rPr lang="zh-TW" altLang="en-US" dirty="0"/>
              <a:t>開關</a:t>
            </a:r>
            <a:r>
              <a:rPr lang="en-US" altLang="zh-TW" dirty="0"/>
              <a:t>"</a:t>
            </a:r>
            <a:r>
              <a:rPr lang="zh-TW" altLang="en-US" dirty="0"/>
              <a:t> </a:t>
            </a:r>
            <a:endParaRPr lang="en-US" altLang="zh-TW" dirty="0"/>
          </a:p>
          <a:p>
            <a:r>
              <a:rPr lang="en-US" altLang="zh-TW" dirty="0"/>
              <a:t>API</a:t>
            </a:r>
            <a:r>
              <a:rPr lang="zh-TW" altLang="en-US" dirty="0"/>
              <a:t> 安全性做的多確實，決定了整個使用 </a:t>
            </a:r>
            <a:r>
              <a:rPr lang="en-US" altLang="zh-TW" dirty="0"/>
              <a:t>API </a:t>
            </a:r>
            <a:r>
              <a:rPr lang="zh-TW" altLang="en-US" dirty="0"/>
              <a:t>的生態系的安全性。</a:t>
            </a:r>
            <a:endParaRPr lang="en-US" altLang="zh-TW" dirty="0"/>
          </a:p>
        </p:txBody>
      </p:sp>
    </p:spTree>
    <p:extLst>
      <p:ext uri="{BB962C8B-B14F-4D97-AF65-F5344CB8AC3E}">
        <p14:creationId xmlns:p14="http://schemas.microsoft.com/office/powerpoint/2010/main" val="1033508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17742</TotalTime>
  <Words>8485</Words>
  <Application>Microsoft Office PowerPoint</Application>
  <PresentationFormat>寬螢幕</PresentationFormat>
  <Paragraphs>723</Paragraphs>
  <Slides>58</Slides>
  <Notes>4</Notes>
  <HiddenSlides>5</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58</vt:i4>
      </vt:variant>
    </vt:vector>
  </HeadingPairs>
  <TitlesOfParts>
    <vt:vector size="66" baseType="lpstr">
      <vt:lpstr>Helvetica Neue</vt:lpstr>
      <vt:lpstr>Arial</vt:lpstr>
      <vt:lpstr>Calibri</vt:lpstr>
      <vt:lpstr>Consolas</vt:lpstr>
      <vt:lpstr>Open Sans</vt:lpstr>
      <vt:lpstr>Times New Roman</vt:lpstr>
      <vt:lpstr>微軟正黑體</vt:lpstr>
      <vt:lpstr>Office Theme</vt:lpstr>
      <vt:lpstr>API First - 從理想的 API Spec 設計開始</vt:lpstr>
      <vt:lpstr>PowerPoint 簡報</vt:lpstr>
      <vt:lpstr>PowerPoint 簡報</vt:lpstr>
      <vt:lpstr>PowerPoint 簡報</vt:lpstr>
      <vt:lpstr>導讀: 我的投影片製作習慣</vt:lpstr>
      <vt:lpstr>API First - 從理想的 API Spec 設計開始</vt:lpstr>
      <vt:lpstr>Andrew Wu 是誰?</vt:lpstr>
      <vt:lpstr>Agenda: API First 的開發策略改變了什麼?</vt:lpstr>
      <vt:lpstr>API First 對開發團隊而言最大的改變:</vt:lpstr>
      <vt:lpstr>你願意按下 "繼續" 的按鈕嗎?</vt:lpstr>
      <vt:lpstr>1. 開發流程的改變</vt:lpstr>
      <vt:lpstr>PowerPoint 簡報</vt:lpstr>
      <vt:lpstr>PowerPoint 簡報</vt:lpstr>
      <vt:lpstr>思考: 你如何知道你的 API contract 開 "正確" 了?</vt:lpstr>
      <vt:lpstr>PowerPoint 簡報</vt:lpstr>
      <vt:lpstr>我們的作法: 在 Design Sprint, 用 PoC 確認 contract works</vt:lpstr>
      <vt:lpstr>2. API 設計方式的改變與標準化</vt:lpstr>
      <vt:lpstr>設計 API 的核心結構 – 有限狀態機</vt:lpstr>
      <vt:lpstr>參考案例: 會員機制的 API 設計</vt:lpstr>
      <vt:lpstr>設計目標: 你希望 API 解決什麼問題?</vt:lpstr>
      <vt:lpstr>思考: 會員註冊的功能，你看到的核心價值是什麼?</vt:lpstr>
      <vt:lpstr>01. 會員的狀態</vt:lpstr>
      <vt:lpstr>02. 列出能改變狀態的操作</vt:lpstr>
      <vt:lpstr>03. 列出不會改變狀態的操作</vt:lpstr>
      <vt:lpstr>04. 標示可執行操作的角色</vt:lpstr>
      <vt:lpstr>05. 標示所有的事件</vt:lpstr>
      <vt:lpstr>06. 將所有資訊轉成 API Spec</vt:lpstr>
      <vt:lpstr>06-1. 對照組, 採用 CRUD 設計出來的 API Spec</vt:lpstr>
      <vt:lpstr>07. 紙上談兵；套用情境驗證狀態機</vt:lpstr>
      <vt:lpstr>08. 沙盤推演；將抽象設計界面寫成可驗證的程式碼</vt:lpstr>
      <vt:lpstr>參考案例: 會員機制的 API 設計</vt:lpstr>
      <vt:lpstr>PowerPoint 簡報</vt:lpstr>
      <vt:lpstr>PowerPoint 簡報</vt:lpstr>
      <vt:lpstr>// 實際案例: 參考 POC Code 的做法</vt:lpstr>
      <vt:lpstr>// 實際案例: 參考 API Code 的做法</vt:lpstr>
      <vt:lpstr>PowerPoint 簡報</vt:lpstr>
      <vt:lpstr>思考: 為何一切都該以 "狀態機" 為中心?</vt:lpstr>
      <vt:lpstr>API First 強調抽象化的介面設計，OOP 的思考方式是關鍵:</vt:lpstr>
      <vt:lpstr>思考: 回到以狀態機 / 生命週期為主的設計方式</vt:lpstr>
      <vt:lpstr>3. 從設計階段就考慮安全性</vt:lpstr>
      <vt:lpstr>有哪些操作一定要被管制?</vt:lpstr>
      <vt:lpstr>管制的模型: 車票 vs 識別證</vt:lpstr>
      <vt:lpstr>如何定義 "能做" 的事情?</vt:lpstr>
      <vt:lpstr>RBAC (Role Based Access Control) 是如何運作的?</vt:lpstr>
      <vt:lpstr>API Scope (識別證的管理模式)</vt:lpstr>
      <vt:lpstr>API Scope (識別證的管理模式)</vt:lpstr>
      <vt:lpstr>PowerPoint 簡報</vt:lpstr>
      <vt:lpstr>再探授權機制的設計: Role / Scope</vt:lpstr>
      <vt:lpstr>4. 思考是否會過度設計?</vt:lpstr>
      <vt:lpstr>PowerPoint 簡報</vt:lpstr>
      <vt:lpstr>API First 是兼顧天平兩端的解方</vt:lpstr>
      <vt:lpstr>PowerPoint 簡報</vt:lpstr>
      <vt:lpstr>思考: 架構師在 Agile 團隊該扮演的角色</vt:lpstr>
      <vt:lpstr>PowerPoint 簡報</vt:lpstr>
      <vt:lpstr>"API 授權" 備忘錄</vt:lpstr>
      <vt:lpstr>回頭想想, 你的團隊真的只能靠 API 溝通的話, 有哪些門檻?</vt:lpstr>
      <vt:lpstr>實際開發的難題: 實戰與應用系列</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Dickey (Kforce)</dc:creator>
  <cp:lastModifiedBy>Andrew Wu</cp:lastModifiedBy>
  <cp:revision>43</cp:revision>
  <dcterms:created xsi:type="dcterms:W3CDTF">2022-10-11T15:09:05Z</dcterms:created>
  <dcterms:modified xsi:type="dcterms:W3CDTF">2023-06-18T19:14:13Z</dcterms:modified>
</cp:coreProperties>
</file>